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8" r:id="rId2"/>
    <p:sldId id="282" r:id="rId3"/>
    <p:sldId id="283" r:id="rId4"/>
    <p:sldId id="284" r:id="rId5"/>
    <p:sldId id="293" r:id="rId6"/>
    <p:sldId id="285" r:id="rId7"/>
    <p:sldId id="286" r:id="rId8"/>
    <p:sldId id="287" r:id="rId9"/>
    <p:sldId id="288" r:id="rId10"/>
    <p:sldId id="289" r:id="rId11"/>
    <p:sldId id="290" r:id="rId12"/>
    <p:sldId id="291" r:id="rId13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00FF00"/>
    <a:srgbClr val="FF0000"/>
    <a:srgbClr val="0066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5500" autoAdjust="0"/>
  </p:normalViewPr>
  <p:slideViewPr>
    <p:cSldViewPr>
      <p:cViewPr varScale="1">
        <p:scale>
          <a:sx n="84" d="100"/>
          <a:sy n="84" d="100"/>
        </p:scale>
        <p:origin x="136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1BED7D8-0D3F-4009-99E2-3D9DB263435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AB33214E-AC74-49DE-8A5A-2C2B62236AF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D61A1D51-3B1F-4D6D-8963-8B21FC4F59F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90E37877-F5F6-4D0A-830F-C05EECF722C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/>
              <a:t>Mintaszöveg szerkesztése</a:t>
            </a:r>
          </a:p>
          <a:p>
            <a:pPr lvl="1"/>
            <a:r>
              <a:rPr lang="hu-HU" noProof="0"/>
              <a:t>Második szint</a:t>
            </a:r>
          </a:p>
          <a:p>
            <a:pPr lvl="2"/>
            <a:r>
              <a:rPr lang="hu-HU" noProof="0"/>
              <a:t>Harmadik szint</a:t>
            </a:r>
          </a:p>
          <a:p>
            <a:pPr lvl="3"/>
            <a:r>
              <a:rPr lang="hu-HU" noProof="0"/>
              <a:t>Negyedik szint</a:t>
            </a:r>
          </a:p>
          <a:p>
            <a:pPr lvl="4"/>
            <a:r>
              <a:rPr lang="hu-HU" noProof="0"/>
              <a:t>Ötödik szint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6119185D-9BD8-4E08-9CF6-0DBBB919156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FA60AE90-5E50-4F91-A28B-B10AAED630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BC3AE55-A332-4844-9049-5AD472A52590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2F56363-41AF-43CF-A2C4-C6550D9EFD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A3665C-3D62-4D46-BEBC-B38F5896A1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64B66D2-A9F8-49E2-BCF3-EDF2359091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130FC-4360-4DAC-885B-35164CF8B84B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721527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F2FA126-75D3-4C42-93F1-126F6ACA1A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E53106-CBBC-4181-B51E-A231E95F8F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42019A-09D6-488F-8BF6-C6A2AA70D9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418FA-BC77-4685-AB5B-1F6AE96B908F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146014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3439845-6A97-475C-8528-4A9294B7CE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D29D082-5401-44A4-807A-417977D768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0B7C2B7-FB16-425F-90E7-A8AF10A17E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812F5-D49F-4D32-87AC-73E18BC44894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174841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C7F64D-BC9B-4D8A-8DDD-A817264B5D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58C6D4-57F2-42C6-AE39-B587B5B176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00681B3-1D02-448A-93A0-FAF8BD8B4A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74BED-4951-43E0-A538-DC6C63B62EE9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162252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AA0D7BC-7F45-4FD6-AE81-19202A4811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C022943-51C0-4134-837C-1E632BD6B8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24F949E-E6D8-41E6-836F-2872B3E8B6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EF574-3B75-412A-A71B-0F6F9334024B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919712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82AB0CE-F1B1-4345-A3E9-C1C0BF7DD6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EAFEDDC-C37C-44B0-979D-C427BBF6F4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8A3C858-77F6-46F8-9626-B469B6930D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6CD18-F35E-4A6F-BE02-8189ADD1A041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908353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7291A94-36C3-401C-AF0F-7A7F71BD07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74FA1FB-4C2F-41F7-88F1-8CA03A3625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8762FF6-38A2-490D-97F0-0757A212477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59EE9-5F8E-4D4E-9BD2-3BEF4CC89A8A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399494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67274B-C095-4C41-A40C-72D6E8B94C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A65F64-FA24-414D-ABE3-4E5886C7B7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37B6AF-7008-4B5F-9D4A-4E50398D07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428DB-2025-4C60-BFA1-95ED3BCF434D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30868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8BBC13-B942-4A0C-AD15-FB833F7796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2FE23D-F64B-4F13-953C-2C445A8FBB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8580E8-25FC-4B9A-9D45-CBAA10DEF8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19E0C-B317-4202-9F2A-D08E75CCD459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231201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677EA51-DAB6-411B-95CB-1B75756CAD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A40D0E-C56A-4DF6-B765-DCEFC87F9D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3B127D9-6E34-45B5-878D-C95C9873F4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677D6-66AE-489D-BE85-244039C403DC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479358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653C0D6-44F2-4CFF-89FA-9C5738CF47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4B6FC2-F5A3-43D2-BA1D-454990BA9A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D1914B6-FCFA-4027-B844-4CFC9E3716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B8815-4FE9-4A6A-8027-E3444F20EBCB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241832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536C090-A430-47BB-AD8A-5B45F010E5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Mintacím szerkesztése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E405FE2-7673-4811-9D2A-E7381F6BF6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Mintaszöveg szerkesztése</a:t>
            </a:r>
          </a:p>
          <a:p>
            <a:pPr lvl="1"/>
            <a:r>
              <a:rPr lang="hu-HU" altLang="hu-HU"/>
              <a:t>Második szint</a:t>
            </a:r>
          </a:p>
          <a:p>
            <a:pPr lvl="2"/>
            <a:r>
              <a:rPr lang="hu-HU" altLang="hu-HU"/>
              <a:t>Harmadik szint</a:t>
            </a:r>
          </a:p>
          <a:p>
            <a:pPr lvl="3"/>
            <a:r>
              <a:rPr lang="hu-HU" altLang="hu-HU"/>
              <a:t>Negyedik szint</a:t>
            </a:r>
          </a:p>
          <a:p>
            <a:pPr lvl="4"/>
            <a:r>
              <a:rPr lang="hu-HU" altLang="hu-HU"/>
              <a:t>Ötödik szint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D377DB4-8FBE-4CD5-8106-81DE89E138E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877A1B8-B3A8-4068-8020-4D549D686C3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D9F94BE-3E76-4449-918E-2693DE6C112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638C5F7-8BB1-48CB-B480-C8335277243F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78C949E-D880-4FAE-ADF4-4F938479B81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300192" y="5072063"/>
            <a:ext cx="2037331" cy="869950"/>
          </a:xfrm>
          <a:solidFill>
            <a:schemeClr val="bg1"/>
          </a:solidFill>
        </p:spPr>
        <p:txBody>
          <a:bodyPr/>
          <a:lstStyle/>
          <a:p>
            <a:pPr algn="r"/>
            <a:r>
              <a:rPr lang="hu-HU" altLang="hu-HU" sz="1800" i="1" dirty="0"/>
              <a:t>Muntag András</a:t>
            </a:r>
            <a:br>
              <a:rPr lang="hu-HU" altLang="hu-HU" sz="1800" i="1" dirty="0"/>
            </a:br>
            <a:r>
              <a:rPr lang="hu-HU" altLang="hu-HU" sz="1800" i="1" dirty="0" err="1"/>
              <a:t>Enviroplus</a:t>
            </a:r>
            <a:r>
              <a:rPr lang="hu-HU" altLang="hu-HU" sz="1800" i="1" dirty="0"/>
              <a:t> Kft.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8EC4CEA-FE2F-45DE-AE4D-1DD411E21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644" y="903443"/>
            <a:ext cx="64087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hu-HU" altLang="hu-HU" sz="2400" dirty="0"/>
              <a:t>Nyíregyháza Megyei Jogú Város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hu-HU" altLang="hu-HU" sz="2400" dirty="0"/>
              <a:t>stratégiai zajtérképre épülő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hu-HU" altLang="hu-HU" sz="2400" dirty="0"/>
              <a:t>intézkedési terve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E3D4C10A-B438-4AC6-884C-C8B59E34A1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33116"/>
            <a:ext cx="3668395" cy="39414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9F131D55-EE3E-448E-8A53-4234D504E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800" dirty="0"/>
              <a:t>Zajtérkép 2018 – előzmény, készítése</a:t>
            </a:r>
          </a:p>
          <a:p>
            <a:r>
              <a:rPr lang="hu-HU" sz="2800" dirty="0"/>
              <a:t>Korábbi időszak: 2012-2017</a:t>
            </a:r>
          </a:p>
          <a:p>
            <a:r>
              <a:rPr lang="hu-HU" sz="2800" dirty="0"/>
              <a:t>Javasolt intézkedések: 2017-2022</a:t>
            </a:r>
          </a:p>
          <a:p>
            <a:r>
              <a:rPr lang="hu-HU" sz="2800" dirty="0"/>
              <a:t>A valós konfliktus („hot-spot”-ok)</a:t>
            </a:r>
          </a:p>
          <a:p>
            <a:r>
              <a:rPr lang="hu-HU" sz="2800" dirty="0"/>
              <a:t>Az intézkedések hatása</a:t>
            </a:r>
          </a:p>
          <a:p>
            <a:r>
              <a:rPr lang="hu-HU" sz="2800" dirty="0"/>
              <a:t>Hosszú távú lehetőségek</a:t>
            </a:r>
          </a:p>
          <a:p>
            <a:r>
              <a:rPr lang="hu-HU" sz="2800" dirty="0"/>
              <a:t>Költség-haszon elemzés</a:t>
            </a:r>
          </a:p>
          <a:p>
            <a:r>
              <a:rPr lang="hu-HU" sz="2800" dirty="0"/>
              <a:t>A nyilvánosság tájékoztatása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E1B74683-D031-4641-852C-DC30C500A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2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D4BB3475-A346-4C53-94DC-B2F750527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>
                <a:latin typeface="+mn-lt"/>
              </a:rPr>
              <a:t>Tartalom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535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E950B0-2167-4D3B-ADBC-5855AEB6E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3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Zajtérkép 2018 – előzmény, készítése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676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10">
            <a:extLst>
              <a:ext uri="{FF2B5EF4-FFF2-40B4-BE49-F238E27FC236}">
                <a16:creationId xmlns:a16="http://schemas.microsoft.com/office/drawing/2014/main" id="{65121192-C32B-45A1-8182-E832931A442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96406"/>
            <a:ext cx="4924425" cy="33147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E950B0-2167-4D3B-ADBC-5855AEB6E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24943"/>
          </a:xfrm>
        </p:spPr>
        <p:txBody>
          <a:bodyPr/>
          <a:lstStyle/>
          <a:p>
            <a:r>
              <a:rPr lang="hu-HU" sz="2400" i="1" dirty="0"/>
              <a:t>1. Körforgalom építés</a:t>
            </a:r>
          </a:p>
          <a:p>
            <a:r>
              <a:rPr lang="hu-HU" sz="2400" i="1" dirty="0"/>
              <a:t>2. Csomópont létesítése, gyalogátkelő, kerékpárút</a:t>
            </a:r>
          </a:p>
          <a:p>
            <a:r>
              <a:rPr lang="hu-HU" sz="2400" i="1" dirty="0"/>
              <a:t>3. Útfelújítási program</a:t>
            </a:r>
          </a:p>
          <a:p>
            <a:pPr lvl="1"/>
            <a:r>
              <a:rPr lang="hu-HU" sz="2000" i="1" dirty="0"/>
              <a:t>földutak aszfalburkolása</a:t>
            </a:r>
          </a:p>
          <a:p>
            <a:pPr lvl="1"/>
            <a:r>
              <a:rPr lang="hu-HU" sz="2000" i="1" dirty="0"/>
              <a:t>(Tünde utca)</a:t>
            </a:r>
          </a:p>
          <a:p>
            <a:pPr lvl="1"/>
            <a:r>
              <a:rPr lang="hu-HU" sz="2000" i="1" dirty="0"/>
              <a:t>Szegfű utca</a:t>
            </a:r>
          </a:p>
          <a:p>
            <a:pPr lvl="1"/>
            <a:r>
              <a:rPr lang="hu-HU" sz="2000" i="1" dirty="0"/>
              <a:t>stb.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4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Korábbi időszak: 2012-2017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3074" name="Picture 2" descr="ElkÃ©szÃ¼lt! MilliÃ¡rdos beruhÃ¡zÃ¡s NyÃ­regyhÃ¡zÃ¡n">
            <a:extLst>
              <a:ext uri="{FF2B5EF4-FFF2-40B4-BE49-F238E27FC236}">
                <a16:creationId xmlns:a16="http://schemas.microsoft.com/office/drawing/2014/main" id="{BCA84025-BD6D-4004-AFDB-9836D8344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00" y="2860973"/>
            <a:ext cx="4575200" cy="305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97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atalmas ÃºtfelÃºjÃ­tÃ¡s kezdÅdik NyÃ­regyhÃ¡zÃ¡n.">
            <a:extLst>
              <a:ext uri="{FF2B5EF4-FFF2-40B4-BE49-F238E27FC236}">
                <a16:creationId xmlns:a16="http://schemas.microsoft.com/office/drawing/2014/main" id="{0B10833D-3FE5-4F13-99BC-4FA12A9FF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939" y="2026414"/>
            <a:ext cx="6024122" cy="401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E950B0-2167-4D3B-ADBC-5855AEB6E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i="1" dirty="0"/>
              <a:t>1. Tervszerű útfelújítási program</a:t>
            </a:r>
          </a:p>
          <a:p>
            <a:endParaRPr lang="hu-HU" sz="2400" i="1" dirty="0"/>
          </a:p>
          <a:p>
            <a:pPr lvl="2"/>
            <a:r>
              <a:rPr lang="hu-HU" sz="1600" b="1" dirty="0"/>
              <a:t>2018</a:t>
            </a:r>
            <a:r>
              <a:rPr lang="hu-HU" sz="1600" i="1" dirty="0"/>
              <a:t>: Sóstói út és Színbád sétány (</a:t>
            </a:r>
            <a:r>
              <a:rPr lang="hu-HU" sz="1600" i="1" dirty="0" err="1"/>
              <a:t>Kemecsei</a:t>
            </a:r>
            <a:r>
              <a:rPr lang="hu-HU" sz="1600" i="1" dirty="0"/>
              <a:t> felüljáró – </a:t>
            </a:r>
            <a:r>
              <a:rPr lang="hu-HU" sz="1600" i="1" dirty="0" err="1"/>
              <a:t>Berenát</a:t>
            </a:r>
            <a:r>
              <a:rPr lang="hu-HU" sz="1600" i="1" dirty="0"/>
              <a:t> utca), Bocskai u. (Hunyadi u – </a:t>
            </a:r>
            <a:r>
              <a:rPr lang="hu-HU" sz="1600" i="1" dirty="0" err="1"/>
              <a:t>Inczédy</a:t>
            </a:r>
            <a:r>
              <a:rPr lang="hu-HU" sz="1600" i="1" dirty="0"/>
              <a:t> sor között) városi szakasza, Család utca (Szalag u. – </a:t>
            </a:r>
            <a:r>
              <a:rPr lang="hu-HU" sz="1600" i="1" dirty="0" err="1"/>
              <a:t>Pazonyi</a:t>
            </a:r>
            <a:r>
              <a:rPr lang="hu-HU" sz="1600" i="1" dirty="0"/>
              <a:t> út. közötti szakasz), Templom utca, Damjanich utca (Huszár sor – Toldi u. között) út és parkoló, Nyár utca (Körte u. – Dózsa György u. között), Meggyes utca (41. sz. főút – Varázs utca között), Körte utca, Rövid utca, Tó utca, Mogyoró utca (Templom u. – Sóstóhegyi u. között), Kosbor utca;</a:t>
            </a:r>
          </a:p>
          <a:p>
            <a:pPr lvl="2"/>
            <a:r>
              <a:rPr lang="hu-HU" sz="1600" b="1" dirty="0"/>
              <a:t>2019</a:t>
            </a:r>
            <a:r>
              <a:rPr lang="hu-HU" sz="1600" i="1" dirty="0"/>
              <a:t>: Szalag, Törzs, Semmelweis utca, Debreceni út, Sóstói utcák, Szarvas utca, Vasvári utca, Blaha Lujza sétány, Tiszavasvári Derkovits csomópont, Bethlen G. utca (a Búza utca és a Bessenyei tér között), Örökösföld és Tünde utca, Tiszavasvári út – Szélsőbokori út kereszteződés, Szélsőbokori út megerősítése/felújítása, Szélsőbokori út – Rókabokori út – Bottyán János utca kereszteződés, Legyező utca, a Rókabokori út, a Derkovits Gyula utca és a Tünde utca;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5</a:t>
            </a:fld>
            <a:endParaRPr lang="hu-HU" altLang="hu-HU" dirty="0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Javasolt intézkedések: 2017-2022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770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17326 -0.292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 descr="https://nif.hu/app/uploads/2019/03/nagykorut_at-terkep-725x1024.png">
            <a:extLst>
              <a:ext uri="{FF2B5EF4-FFF2-40B4-BE49-F238E27FC236}">
                <a16:creationId xmlns:a16="http://schemas.microsoft.com/office/drawing/2014/main" id="{FF1DDF4E-B49C-4028-9808-2EA8521E513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76500"/>
            <a:ext cx="2562521" cy="3617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9F394F37-FBC2-469F-85B0-A6B541DF5E3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01012"/>
            <a:ext cx="4032448" cy="2293315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A6B315BB-3F4A-45C6-869F-FF501F88774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648" y="3501012"/>
            <a:ext cx="4545658" cy="2293315"/>
          </a:xfrm>
          <a:prstGeom prst="rect">
            <a:avLst/>
          </a:prstGeom>
        </p:spPr>
      </p:pic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E950B0-2167-4D3B-ADBC-5855AEB6E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400" i="1" dirty="0"/>
              <a:t>1. Tervszerű útfelújítási program</a:t>
            </a:r>
          </a:p>
          <a:p>
            <a:r>
              <a:rPr lang="hu-HU" sz="2400" i="1" dirty="0"/>
              <a:t>2. Körforgalom építése forgalmas csomópontokban</a:t>
            </a:r>
          </a:p>
          <a:p>
            <a:r>
              <a:rPr lang="hu-HU" sz="2400" i="1" dirty="0"/>
              <a:t>3. Bezáruló Nagykörút</a:t>
            </a:r>
          </a:p>
          <a:p>
            <a:r>
              <a:rPr lang="hu-HU" sz="2400" i="1" dirty="0"/>
              <a:t>4. Intermodális csomópont építése</a:t>
            </a:r>
          </a:p>
          <a:p>
            <a:r>
              <a:rPr lang="hu-HU" sz="2400" i="1" dirty="0"/>
              <a:t>5. CNG-autóbuszok beszerzése</a:t>
            </a:r>
          </a:p>
          <a:p>
            <a:r>
              <a:rPr lang="hu-HU" sz="2400" i="1" dirty="0"/>
              <a:t>6. Szemléletformálás, oktatás-nevelés</a:t>
            </a:r>
          </a:p>
          <a:p>
            <a:r>
              <a:rPr lang="hu-HU" sz="2400" i="1" dirty="0"/>
              <a:t>7. A stratégiai zajtérkép adatbázisa üzemeltetési feltételeinek megteremtése</a:t>
            </a:r>
            <a:endParaRPr lang="hu-HU" sz="2400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6</a:t>
            </a:fld>
            <a:endParaRPr lang="hu-HU" altLang="hu-HU" dirty="0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Javasolt intézkedések: 2017-2022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10" name="Kép 9" descr="https://www.nyiregyhaza.hu/data/editor/27908306_10215788774411950_895957218089739603_o.jpg">
            <a:extLst>
              <a:ext uri="{FF2B5EF4-FFF2-40B4-BE49-F238E27FC236}">
                <a16:creationId xmlns:a16="http://schemas.microsoft.com/office/drawing/2014/main" id="{2805EE2D-BC75-49BD-8E01-6F10779B5F6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347" y="3861491"/>
            <a:ext cx="3837305" cy="215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3945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7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A valós konfliktus („hot-spot”-ok)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A1BF7C2-5B55-4339-8D45-7CCAFC630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878" y="47667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3EDC961-1BDD-48FE-BD6B-2D82204A9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340767"/>
            <a:ext cx="1144946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A6FD699E-470C-491A-85D5-631CA704418B}"/>
              </a:ext>
            </a:extLst>
          </p:cNvPr>
          <p:cNvSpPr txBox="1"/>
          <p:nvPr/>
        </p:nvSpPr>
        <p:spPr>
          <a:xfrm>
            <a:off x="5677288" y="2193659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Érintettségi Mutató</a:t>
            </a: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72BF1C53-AAB7-45C4-B219-6DE11B3DC1CC}"/>
              </a:ext>
            </a:extLst>
          </p:cNvPr>
          <p:cNvSpPr txBox="1"/>
          <p:nvPr/>
        </p:nvSpPr>
        <p:spPr>
          <a:xfrm>
            <a:off x="4427984" y="1242590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Konfliktustérkép</a:t>
            </a:r>
          </a:p>
        </p:txBody>
      </p:sp>
      <p:pic>
        <p:nvPicPr>
          <p:cNvPr id="14" name="Kép 13">
            <a:extLst>
              <a:ext uri="{FF2B5EF4-FFF2-40B4-BE49-F238E27FC236}">
                <a16:creationId xmlns:a16="http://schemas.microsoft.com/office/drawing/2014/main" id="{BA0AB418-EB3C-445A-B089-904E9E1AFA1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4867"/>
            <a:ext cx="3891280" cy="330835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4AD85BEB-027F-463F-A355-18BCD18F6F4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878" y="2648710"/>
            <a:ext cx="3895090" cy="3326130"/>
          </a:xfrm>
          <a:prstGeom prst="rect">
            <a:avLst/>
          </a:prstGeom>
        </p:spPr>
      </p:pic>
      <p:sp>
        <p:nvSpPr>
          <p:cNvPr id="16" name="Ellipszis 15">
            <a:extLst>
              <a:ext uri="{FF2B5EF4-FFF2-40B4-BE49-F238E27FC236}">
                <a16:creationId xmlns:a16="http://schemas.microsoft.com/office/drawing/2014/main" id="{A41876C5-989F-4C0A-BC05-A7AE90A64CF0}"/>
              </a:ext>
            </a:extLst>
          </p:cNvPr>
          <p:cNvSpPr/>
          <p:nvPr/>
        </p:nvSpPr>
        <p:spPr>
          <a:xfrm>
            <a:off x="2721908" y="3873631"/>
            <a:ext cx="233680" cy="64135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  <p:sp>
        <p:nvSpPr>
          <p:cNvPr id="17" name="Ellipszis 16">
            <a:extLst>
              <a:ext uri="{FF2B5EF4-FFF2-40B4-BE49-F238E27FC236}">
                <a16:creationId xmlns:a16="http://schemas.microsoft.com/office/drawing/2014/main" id="{A61A9796-A1BF-49EB-A0C8-DE791F28DA44}"/>
              </a:ext>
            </a:extLst>
          </p:cNvPr>
          <p:cNvSpPr/>
          <p:nvPr/>
        </p:nvSpPr>
        <p:spPr>
          <a:xfrm>
            <a:off x="2653328" y="2456311"/>
            <a:ext cx="302260" cy="191135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  <p:sp>
        <p:nvSpPr>
          <p:cNvPr id="18" name="Ellipszis 17">
            <a:extLst>
              <a:ext uri="{FF2B5EF4-FFF2-40B4-BE49-F238E27FC236}">
                <a16:creationId xmlns:a16="http://schemas.microsoft.com/office/drawing/2014/main" id="{5B0A6923-43AE-4F5A-89C4-79051AA05095}"/>
              </a:ext>
            </a:extLst>
          </p:cNvPr>
          <p:cNvSpPr/>
          <p:nvPr/>
        </p:nvSpPr>
        <p:spPr>
          <a:xfrm>
            <a:off x="1403648" y="2562991"/>
            <a:ext cx="302260" cy="191135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  <p:sp>
        <p:nvSpPr>
          <p:cNvPr id="19" name="Ellipszis 18">
            <a:extLst>
              <a:ext uri="{FF2B5EF4-FFF2-40B4-BE49-F238E27FC236}">
                <a16:creationId xmlns:a16="http://schemas.microsoft.com/office/drawing/2014/main" id="{C73E0883-A9DA-48C1-A7AB-E097BEC69D4D}"/>
              </a:ext>
            </a:extLst>
          </p:cNvPr>
          <p:cNvSpPr/>
          <p:nvPr/>
        </p:nvSpPr>
        <p:spPr>
          <a:xfrm>
            <a:off x="7210943" y="5333490"/>
            <a:ext cx="233680" cy="6413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  <p:sp>
        <p:nvSpPr>
          <p:cNvPr id="20" name="Ellipszis 19">
            <a:extLst>
              <a:ext uri="{FF2B5EF4-FFF2-40B4-BE49-F238E27FC236}">
                <a16:creationId xmlns:a16="http://schemas.microsoft.com/office/drawing/2014/main" id="{6E810BE9-9090-4657-91EC-0B5CD5B42B7B}"/>
              </a:ext>
            </a:extLst>
          </p:cNvPr>
          <p:cNvSpPr/>
          <p:nvPr/>
        </p:nvSpPr>
        <p:spPr>
          <a:xfrm>
            <a:off x="7142363" y="3916170"/>
            <a:ext cx="302260" cy="1911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  <p:sp>
        <p:nvSpPr>
          <p:cNvPr id="21" name="Ellipszis 20">
            <a:extLst>
              <a:ext uri="{FF2B5EF4-FFF2-40B4-BE49-F238E27FC236}">
                <a16:creationId xmlns:a16="http://schemas.microsoft.com/office/drawing/2014/main" id="{AB926536-C5A1-4B86-9965-9750C77308BA}"/>
              </a:ext>
            </a:extLst>
          </p:cNvPr>
          <p:cNvSpPr/>
          <p:nvPr/>
        </p:nvSpPr>
        <p:spPr>
          <a:xfrm>
            <a:off x="5892683" y="4022850"/>
            <a:ext cx="302260" cy="1911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681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8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Az intézkedések hatása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634C12E4-EDF5-4D9D-899C-20792F7E2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8407" y="1252728"/>
            <a:ext cx="540718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81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E950B0-2167-4D3B-ADBC-5855AEB6E2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sz="2800" b="1" dirty="0"/>
              <a:t>Nyíregyháza MJV </a:t>
            </a:r>
            <a:r>
              <a:rPr lang="hu-HU" sz="2800" dirty="0"/>
              <a:t>2014-2030-as évek közötti időszakra szóló </a:t>
            </a:r>
            <a:r>
              <a:rPr lang="hu-HU" sz="2800" b="1" dirty="0"/>
              <a:t>városfejlesztési koncepciója</a:t>
            </a:r>
            <a:r>
              <a:rPr lang="hu-HU" sz="2800" dirty="0"/>
              <a:t> </a:t>
            </a:r>
          </a:p>
          <a:p>
            <a:pPr lvl="2"/>
            <a:r>
              <a:rPr lang="hu-HU" sz="2000" dirty="0"/>
              <a:t>(Nyíregyháza Megyei Jogú Város Önkormányzata Közgyűlése 261/2014. (09.25.) sz. határozatával elfogadva) </a:t>
            </a:r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9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Hosszú távú lehetőségek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883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10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Költség-haszon elemzés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EC572063-E244-4789-B339-5845C3551425}"/>
              </a:ext>
            </a:extLst>
          </p:cNvPr>
          <p:cNvSpPr/>
          <p:nvPr/>
        </p:nvSpPr>
        <p:spPr>
          <a:xfrm>
            <a:off x="323528" y="4797152"/>
            <a:ext cx="87090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Természetesen egy ilyen intézkedés esetében is jelentős lehet a környezetvédelmi és társadalmi haszon, azaz a gazdasági megtérülés ki nem </a:t>
            </a:r>
            <a:r>
              <a:rPr lang="hu-H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mutathatósága</a:t>
            </a:r>
            <a:r>
              <a:rPr lang="hu-H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önmagában nem jelenti a projektek szükségtelenségét, illetve haszontalanságát. </a:t>
            </a:r>
            <a:endParaRPr lang="hu-HU" sz="1600" dirty="0"/>
          </a:p>
        </p:txBody>
      </p:sp>
      <p:sp>
        <p:nvSpPr>
          <p:cNvPr id="3" name="Rectangle 17">
            <a:extLst>
              <a:ext uri="{FF2B5EF4-FFF2-40B4-BE49-F238E27FC236}">
                <a16:creationId xmlns:a16="http://schemas.microsoft.com/office/drawing/2014/main" id="{AF1D7595-7D51-4E37-81FB-B8E5473AD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640" y="1551008"/>
            <a:ext cx="57610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nyíregyházi belterületi útfelújítás költség-haszon elemzésének eredményei</a:t>
            </a:r>
            <a:endParaRPr kumimoji="0" lang="hu-HU" altLang="hu-H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64" name="Kép 31">
            <a:extLst>
              <a:ext uri="{FF2B5EF4-FFF2-40B4-BE49-F238E27FC236}">
                <a16:creationId xmlns:a16="http://schemas.microsoft.com/office/drawing/2014/main" id="{8D53EF0E-2099-48DA-BF9D-47B59CEC6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62" y="2152488"/>
            <a:ext cx="7753076" cy="255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10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5">
            <a:extLst>
              <a:ext uri="{FF2B5EF4-FFF2-40B4-BE49-F238E27FC236}">
                <a16:creationId xmlns:a16="http://schemas.microsoft.com/office/drawing/2014/main" id="{D809E98E-D7CC-4D17-A3A1-BEDABA1FC7B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hu-HU" sz="1050" dirty="0"/>
              <a:t>A zajcsökkentési intézkedési terv elfogadása után a széles körű nyilvánosság részére tájékoztató „workshop” (nyílt nap) rendezése olyan alkalmas helyen, ahol megismerhető a stratégiai zajtérkép, az intézkedési terv – mint a környezeti zaj értékelésének és kezelésének eszköze. (Javasoljuk ezzel kapcsolatban a Herman Ottó Intézet Nonprofit Kft. megkeresését is.)</a:t>
            </a:r>
          </a:p>
          <a:p>
            <a:pPr lvl="0"/>
            <a:r>
              <a:rPr lang="hu-HU" sz="1050" dirty="0"/>
              <a:t>Ismertetni és népszerűsíteni szükséges az egyéni felelősség és feladatvállalás fontosságát, szerepét. Meg kell változtatni az „</a:t>
            </a:r>
            <a:r>
              <a:rPr lang="hu-HU" sz="1050" i="1" dirty="0"/>
              <a:t>egy fecske nem csinál nyarat</a:t>
            </a:r>
            <a:r>
              <a:rPr lang="hu-HU" sz="1050" dirty="0"/>
              <a:t>” - valójában igen kényelmes és hárító – hozzáállást. Segíteni kell a lehetőségek megtalálását, illetve olyan körülmények elérését, melyekkel újabb lehetőségek adódhatnak. A megoldások gyakran szem előtt vannak, saját házunk táján fellelhetőek, csak észre kell venni/vetetni azokat.</a:t>
            </a:r>
          </a:p>
          <a:p>
            <a:pPr lvl="0"/>
            <a:r>
              <a:rPr lang="hu-HU" sz="1050" dirty="0"/>
              <a:t>Komplex kommunikációs tevékenység kidolgozása a lakosság tájékoztatása és bevonása céljából. A kommunikáció hangvétele: fiatalos, lendületes, igényes, elsősorban érzelmekre ható legyen.</a:t>
            </a:r>
          </a:p>
          <a:p>
            <a:r>
              <a:rPr lang="hu-HU" sz="1050" dirty="0"/>
              <a:t>Kommunikációs eszközök </a:t>
            </a:r>
          </a:p>
          <a:p>
            <a:r>
              <a:rPr lang="hu-HU" sz="1050" dirty="0">
                <a:sym typeface="Wingdings" panose="05000000000000000000" pitchFamily="2" charset="2"/>
              </a:rPr>
              <a:t></a:t>
            </a:r>
            <a:r>
              <a:rPr lang="hu-HU" sz="1050" dirty="0"/>
              <a:t>Internetes népszerűsítés </a:t>
            </a:r>
          </a:p>
          <a:p>
            <a:r>
              <a:rPr lang="hu-HU" sz="1050" dirty="0">
                <a:sym typeface="Wingdings" panose="05000000000000000000" pitchFamily="2" charset="2"/>
              </a:rPr>
              <a:t></a:t>
            </a:r>
            <a:r>
              <a:rPr lang="hu-HU" sz="1050" dirty="0"/>
              <a:t>Sajtóközlemények </a:t>
            </a:r>
          </a:p>
          <a:p>
            <a:pPr lvl="0"/>
            <a:endParaRPr lang="hu-HU" sz="1050" dirty="0"/>
          </a:p>
          <a:p>
            <a:endParaRPr lang="hu-HU" dirty="0"/>
          </a:p>
        </p:txBody>
      </p:sp>
      <p:sp>
        <p:nvSpPr>
          <p:cNvPr id="7" name="Tartalom helye 6">
            <a:extLst>
              <a:ext uri="{FF2B5EF4-FFF2-40B4-BE49-F238E27FC236}">
                <a16:creationId xmlns:a16="http://schemas.microsoft.com/office/drawing/2014/main" id="{507355A3-A622-4EE7-BEBF-DD2048DD88F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hu-HU" sz="1050" dirty="0">
                <a:sym typeface="Wingdings" panose="05000000000000000000" pitchFamily="2" charset="2"/>
              </a:rPr>
              <a:t></a:t>
            </a:r>
            <a:r>
              <a:rPr lang="hu-HU" sz="1050" dirty="0"/>
              <a:t>Tv, rádió - riport </a:t>
            </a:r>
          </a:p>
          <a:p>
            <a:r>
              <a:rPr lang="hu-HU" sz="1050" dirty="0">
                <a:sym typeface="Wingdings" panose="05000000000000000000" pitchFamily="2" charset="2"/>
              </a:rPr>
              <a:t></a:t>
            </a:r>
            <a:r>
              <a:rPr lang="hu-HU" sz="1050" dirty="0"/>
              <a:t>Óriásplakátok kihelyezése </a:t>
            </a:r>
          </a:p>
          <a:p>
            <a:r>
              <a:rPr lang="hu-HU" sz="1050" dirty="0">
                <a:sym typeface="Wingdings" panose="05000000000000000000" pitchFamily="2" charset="2"/>
              </a:rPr>
              <a:t></a:t>
            </a:r>
            <a:r>
              <a:rPr lang="hu-HU" sz="1050" dirty="0"/>
              <a:t>Városi Zöld Iroda kialakítása, működtetése </a:t>
            </a:r>
          </a:p>
          <a:p>
            <a:r>
              <a:rPr lang="hu-HU" sz="1050" dirty="0"/>
              <a:t> </a:t>
            </a:r>
          </a:p>
          <a:p>
            <a:pPr lvl="0"/>
            <a:r>
              <a:rPr lang="hu-HU" sz="1050" dirty="0"/>
              <a:t>„Környezetvédelmi Fórum” létrehozása a lakosság tájékoztatása céljából az aktuális környezetvédelmi célokról és feladatokról. (Akár internetes felületen, „online fórum” módján.)</a:t>
            </a:r>
          </a:p>
          <a:p>
            <a:pPr lvl="0"/>
            <a:r>
              <a:rPr lang="hu-HU" sz="1050" dirty="0"/>
              <a:t>Szemléletformáló programok szervezése a „zöld ünnepek” (Föld Napja, Csend Napja, Környezetvédelmi Világnap, Autómentes Nap stb.) alkalmával – ezeken karakteresen meg kell jeleníteni a környezeti zajproblémát és a zajcsökkentési intézkedéseket is. (Javasoljuk felvenni ez ügyben a kapcsolatot a Herman Ottó Intézet Nonprofit Kft-vel is.)</a:t>
            </a:r>
          </a:p>
          <a:p>
            <a:pPr lvl="0"/>
            <a:r>
              <a:rPr lang="hu-HU" sz="1050" dirty="0"/>
              <a:t>Népszerűsítő előadások oktatási programokba való beépítése: elsődlegesen a közoktatásban résztvevő fiatalok, és a pedagógusok számára is. (Ehhez is használhatók a Herman Ottó Intézet Nonprofit Kft. környezeti zajvédelemmel kapcsolatos ingyenes kiadványai. Erre példa már található a XIII. kerületi Németh László Gimnáziumban!)</a:t>
            </a:r>
          </a:p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11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r>
              <a:rPr lang="de-DE" sz="2000" b="1" dirty="0"/>
              <a:t> </a:t>
            </a:r>
            <a:r>
              <a:rPr lang="hu-HU" sz="2000" b="1" dirty="0"/>
              <a:t>A nyilvánosság tájékoztatása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FF27756F-7F95-4EB0-BD4B-75B1E5DACE09}"/>
              </a:ext>
            </a:extLst>
          </p:cNvPr>
          <p:cNvSpPr txBox="1"/>
          <p:nvPr/>
        </p:nvSpPr>
        <p:spPr>
          <a:xfrm>
            <a:off x="1798491" y="2092853"/>
            <a:ext cx="1356012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NYÍLT NAP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703FC8BD-A8E6-493F-AE97-C2FC361EDD67}"/>
              </a:ext>
            </a:extLst>
          </p:cNvPr>
          <p:cNvSpPr txBox="1"/>
          <p:nvPr/>
        </p:nvSpPr>
        <p:spPr>
          <a:xfrm>
            <a:off x="1409597" y="3059668"/>
            <a:ext cx="2108269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NÉPSZERŰSÍTÉS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EB525800-4181-42AC-81BC-7CD97F687150}"/>
              </a:ext>
            </a:extLst>
          </p:cNvPr>
          <p:cNvSpPr txBox="1"/>
          <p:nvPr/>
        </p:nvSpPr>
        <p:spPr>
          <a:xfrm>
            <a:off x="1467247" y="4663664"/>
            <a:ext cx="2018501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KOMMUNIKÁCIÓ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162694C7-9AF3-4B89-9046-250E6B17AFA6}"/>
              </a:ext>
            </a:extLst>
          </p:cNvPr>
          <p:cNvSpPr txBox="1"/>
          <p:nvPr/>
        </p:nvSpPr>
        <p:spPr>
          <a:xfrm>
            <a:off x="5601499" y="2636912"/>
            <a:ext cx="1932965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TÁJÉKOZTATÁS</a:t>
            </a: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9CBE7348-19FB-4555-85FB-5528189361A9}"/>
              </a:ext>
            </a:extLst>
          </p:cNvPr>
          <p:cNvSpPr txBox="1"/>
          <p:nvPr/>
        </p:nvSpPr>
        <p:spPr>
          <a:xfrm>
            <a:off x="5586717" y="3381338"/>
            <a:ext cx="1710725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PROGRAMOK</a:t>
            </a: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31360DCC-79E5-4DCD-93CA-11C3D55ED04A}"/>
              </a:ext>
            </a:extLst>
          </p:cNvPr>
          <p:cNvSpPr txBox="1"/>
          <p:nvPr/>
        </p:nvSpPr>
        <p:spPr>
          <a:xfrm>
            <a:off x="5697837" y="4569084"/>
            <a:ext cx="1608133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hu-HU" dirty="0"/>
              <a:t>ELŐADÁSOK</a:t>
            </a:r>
          </a:p>
        </p:txBody>
      </p:sp>
    </p:spTree>
    <p:extLst>
      <p:ext uri="{BB962C8B-B14F-4D97-AF65-F5344CB8AC3E}">
        <p14:creationId xmlns:p14="http://schemas.microsoft.com/office/powerpoint/2010/main" val="389923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9FB0C46-8596-4760-9DAD-D4952FEF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418FA-BC77-4685-AB5B-1F6AE96B908F}" type="slidenum">
              <a:rPr lang="hu-HU" altLang="hu-HU" smtClean="0"/>
              <a:pPr>
                <a:defRPr/>
              </a:pPr>
              <a:t>12</a:t>
            </a:fld>
            <a:endParaRPr lang="hu-HU" altLang="hu-HU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72DD5FD6-2D5A-421E-A4C0-B880E9E36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642938"/>
            <a:ext cx="80772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</a:pPr>
            <a:r>
              <a:rPr lang="de-DE" sz="2800" b="1" dirty="0">
                <a:solidFill>
                  <a:srgbClr val="FF3300"/>
                </a:solidFill>
                <a:cs typeface="Arial" pitchFamily="34" charset="0"/>
              </a:rPr>
              <a:t>►</a:t>
            </a:r>
            <a:endParaRPr lang="de-DE" sz="20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906F7ED6-C857-4ADB-877C-6CE7E10DA2B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60" y="859631"/>
            <a:ext cx="4782979" cy="513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01833"/>
      </p:ext>
    </p:extLst>
  </p:cSld>
  <p:clrMapOvr>
    <a:masterClrMapping/>
  </p:clrMapOvr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2777</TotalTime>
  <Words>619</Words>
  <Application>Microsoft Office PowerPoint</Application>
  <PresentationFormat>Diavetítés a képernyőre (4:3 oldalarány)</PresentationFormat>
  <Paragraphs>77</Paragraphs>
  <Slides>12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5" baseType="lpstr">
      <vt:lpstr>Arial</vt:lpstr>
      <vt:lpstr>Times New Roman</vt:lpstr>
      <vt:lpstr>Alapértelmezett terv</vt:lpstr>
      <vt:lpstr>Muntag András Enviroplus Kft.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OKTVF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Muntág András</dc:creator>
  <cp:lastModifiedBy>András Muntag</cp:lastModifiedBy>
  <cp:revision>251</cp:revision>
  <dcterms:created xsi:type="dcterms:W3CDTF">2006-07-14T14:36:47Z</dcterms:created>
  <dcterms:modified xsi:type="dcterms:W3CDTF">2019-04-22T21:50:02Z</dcterms:modified>
</cp:coreProperties>
</file>