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344" r:id="rId3"/>
    <p:sldId id="345" r:id="rId4"/>
    <p:sldId id="346" r:id="rId5"/>
    <p:sldId id="347" r:id="rId6"/>
    <p:sldId id="352" r:id="rId7"/>
    <p:sldId id="353" r:id="rId8"/>
    <p:sldId id="360" r:id="rId9"/>
    <p:sldId id="355" r:id="rId10"/>
    <p:sldId id="356" r:id="rId11"/>
    <p:sldId id="357" r:id="rId12"/>
    <p:sldId id="358" r:id="rId13"/>
    <p:sldId id="359" r:id="rId14"/>
    <p:sldId id="338" r:id="rId15"/>
    <p:sldId id="271" r:id="rId16"/>
  </p:sldIdLst>
  <p:sldSz cx="9144000" cy="5143500" type="screen16x9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-1188" y="-64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9EDBFB-0D0A-4833-A6DE-C15F0540E852}" type="datetimeFigureOut">
              <a:rPr lang="hu-HU" smtClean="0"/>
              <a:pPr/>
              <a:t>2019. 04. 24.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C2C0C8-B0F2-48AA-AC37-60E8445C5F5F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737122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smtClean="0"/>
              <a:t>Miről is szól</a:t>
            </a:r>
            <a:r>
              <a:rPr lang="hu-HU" baseline="0" dirty="0" smtClean="0"/>
              <a:t> az irányelv?</a:t>
            </a:r>
            <a:endParaRPr lang="hu-HU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smtClean="0"/>
              <a:t>Az intézkedési tervek NEM CSAK A ZAJOS</a:t>
            </a:r>
            <a:r>
              <a:rPr lang="hu-HU" baseline="0" dirty="0" smtClean="0"/>
              <a:t> TERÜLETEK ZAJCSÖKKENTÉSÉT, HANEM A CSENDES TERÜLETEK MEGÖRZÉSÉT IS KELL HOGY SZOLGÁLJÁK. Az eredmények bekerülnek az Európai Környezetvédelmi Ügynökség adatbázisába. Az irányelv nem ír elő határértékeket sem célértékeket. Az intézkedési tervben foglaltak megvalósítása a tagállamok egyéni hatásköre, felelőssége. </a:t>
            </a:r>
            <a:endParaRPr lang="hu-HU" dirty="0" smtClean="0"/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B329F7-6A26-4740-B5AC-34EFD2F0B6B4}" type="slidenum">
              <a:rPr lang="hu-HU" smtClean="0"/>
              <a:pPr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21263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C6D01-78E6-4771-8576-CBB9FFD0856C}" type="datetimeFigureOut">
              <a:rPr lang="hu-HU" smtClean="0"/>
              <a:pPr/>
              <a:t>2019. 04. 24.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A42-B655-4F2A-8A5E-4E18332877E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9153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C6D01-78E6-4771-8576-CBB9FFD0856C}" type="datetimeFigureOut">
              <a:rPr lang="hu-HU" smtClean="0"/>
              <a:pPr/>
              <a:t>2019. 04. 24.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A42-B655-4F2A-8A5E-4E18332877E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725584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C6D01-78E6-4771-8576-CBB9FFD0856C}" type="datetimeFigureOut">
              <a:rPr lang="hu-HU" smtClean="0"/>
              <a:pPr/>
              <a:t>2019. 04. 24.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A42-B655-4F2A-8A5E-4E18332877E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981300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C6D01-78E6-4771-8576-CBB9FFD0856C}" type="datetimeFigureOut">
              <a:rPr lang="hu-HU" smtClean="0"/>
              <a:pPr/>
              <a:t>2019. 04. 24.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A42-B655-4F2A-8A5E-4E18332877E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003189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C6D01-78E6-4771-8576-CBB9FFD0856C}" type="datetimeFigureOut">
              <a:rPr lang="hu-HU" smtClean="0"/>
              <a:pPr/>
              <a:t>2019. 04. 24.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A42-B655-4F2A-8A5E-4E18332877E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39373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C6D01-78E6-4771-8576-CBB9FFD0856C}" type="datetimeFigureOut">
              <a:rPr lang="hu-HU" smtClean="0"/>
              <a:pPr/>
              <a:t>2019. 04. 24.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A42-B655-4F2A-8A5E-4E18332877E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095159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C6D01-78E6-4771-8576-CBB9FFD0856C}" type="datetimeFigureOut">
              <a:rPr lang="hu-HU" smtClean="0"/>
              <a:pPr/>
              <a:t>2019. 04. 24.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A42-B655-4F2A-8A5E-4E18332877E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091630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C6D01-78E6-4771-8576-CBB9FFD0856C}" type="datetimeFigureOut">
              <a:rPr lang="hu-HU" smtClean="0"/>
              <a:pPr/>
              <a:t>2019. 04. 24.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A42-B655-4F2A-8A5E-4E18332877E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259625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C6D01-78E6-4771-8576-CBB9FFD0856C}" type="datetimeFigureOut">
              <a:rPr lang="hu-HU" smtClean="0"/>
              <a:pPr/>
              <a:t>2019. 04. 24.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A42-B655-4F2A-8A5E-4E18332877E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53124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C6D01-78E6-4771-8576-CBB9FFD0856C}" type="datetimeFigureOut">
              <a:rPr lang="hu-HU" smtClean="0"/>
              <a:pPr/>
              <a:t>2019. 04. 24.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A42-B655-4F2A-8A5E-4E18332877E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670383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154782"/>
            <a:ext cx="2057400" cy="329088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54782"/>
            <a:ext cx="6019800" cy="329088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C6D01-78E6-4771-8576-CBB9FFD0856C}" type="datetimeFigureOut">
              <a:rPr lang="hu-HU" smtClean="0"/>
              <a:pPr/>
              <a:t>2019. 04. 24.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51A42-B655-4F2A-8A5E-4E18332877E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406742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1C6D01-78E6-4771-8576-CBB9FFD0856C}" type="datetimeFigureOut">
              <a:rPr lang="hu-HU" smtClean="0"/>
              <a:pPr/>
              <a:t>2019. 04. 24.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51A42-B655-4F2A-8A5E-4E18332877EA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082754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noise.eionet.europa.eu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c.europa.eu/environment/noise/home.htm" TargetMode="External"/><Relationship Id="rId5" Type="http://schemas.openxmlformats.org/officeDocument/2006/relationships/hyperlink" Target="http://cdr.eionet.europa.eu/hu" TargetMode="External"/><Relationship Id="rId4" Type="http://schemas.openxmlformats.org/officeDocument/2006/relationships/hyperlink" Target="https://www.eea.europa.eu/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00388" y="1851670"/>
            <a:ext cx="807144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hu-HU" altLang="hu-HU" sz="2400" b="1" dirty="0" smtClean="0"/>
              <a:t>Nyíregyháza MJV stratégiai zajtérképének megújítása </a:t>
            </a:r>
            <a:endParaRPr lang="hu-HU" altLang="hu-HU" sz="2400" b="1" dirty="0"/>
          </a:p>
          <a:p>
            <a:pPr algn="ctr" eaLnBrk="1" hangingPunct="1"/>
            <a:r>
              <a:rPr lang="hu-HU" altLang="hu-HU" b="1" i="1" dirty="0"/>
              <a:t>z</a:t>
            </a:r>
            <a:r>
              <a:rPr lang="hu-HU" altLang="hu-HU" b="1" i="1" dirty="0" smtClean="0"/>
              <a:t>ajtérkép a város szolgálatában</a:t>
            </a:r>
            <a:endParaRPr lang="en-GB" altLang="hu-HU" b="1" i="1" dirty="0"/>
          </a:p>
        </p:txBody>
      </p:sp>
      <p:sp>
        <p:nvSpPr>
          <p:cNvPr id="5" name="Téglalap 4"/>
          <p:cNvSpPr/>
          <p:nvPr/>
        </p:nvSpPr>
        <p:spPr>
          <a:xfrm>
            <a:off x="0" y="422017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u-HU" altLang="hu-HU" b="1" dirty="0" err="1" smtClean="0"/>
              <a:t>Berndt</a:t>
            </a:r>
            <a:r>
              <a:rPr lang="hu-HU" altLang="hu-HU" b="1" dirty="0" smtClean="0"/>
              <a:t> Mihály</a:t>
            </a:r>
            <a:endParaRPr lang="hu-HU" altLang="hu-HU" b="1" dirty="0"/>
          </a:p>
          <a:p>
            <a:r>
              <a:rPr lang="hu-HU" altLang="hu-HU" dirty="0" smtClean="0"/>
              <a:t>Intézeti főtanácsadó</a:t>
            </a:r>
            <a:endParaRPr lang="hu-HU" altLang="hu-HU" dirty="0"/>
          </a:p>
          <a:p>
            <a:r>
              <a:rPr lang="hu-HU" altLang="hu-HU" dirty="0"/>
              <a:t>Herman Ottó Intézet Nonprofit Kft.</a:t>
            </a:r>
          </a:p>
        </p:txBody>
      </p:sp>
    </p:spTree>
    <p:extLst>
      <p:ext uri="{BB962C8B-B14F-4D97-AF65-F5344CB8AC3E}">
        <p14:creationId xmlns:p14="http://schemas.microsoft.com/office/powerpoint/2010/main" xmlns="" val="649429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683568" y="247693"/>
            <a:ext cx="7038205" cy="37984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80000"/>
              </a:lnSpc>
              <a:buNone/>
              <a:defRPr/>
            </a:pPr>
            <a:r>
              <a:rPr lang="fr-BE" altLang="hu-HU" sz="2700" b="1" dirty="0" smtClean="0">
                <a:solidFill>
                  <a:schemeClr val="tx2"/>
                </a:solidFill>
                <a:cs typeface="Arial" panose="020B0604020202020204" pitchFamily="34" charset="0"/>
              </a:rPr>
              <a:t>K</a:t>
            </a:r>
            <a:r>
              <a:rPr lang="hu-HU" altLang="hu-HU" sz="2700" b="1" dirty="0" smtClean="0">
                <a:solidFill>
                  <a:schemeClr val="tx2"/>
                </a:solidFill>
                <a:cs typeface="Arial" panose="020B0604020202020204" pitchFamily="34" charset="0"/>
              </a:rPr>
              <a:t>Ö</a:t>
            </a:r>
            <a:r>
              <a:rPr lang="fr-BE" altLang="hu-HU" sz="2700" b="1" dirty="0" smtClean="0">
                <a:solidFill>
                  <a:schemeClr val="tx2"/>
                </a:solidFill>
                <a:cs typeface="Arial" panose="020B0604020202020204" pitchFamily="34" charset="0"/>
              </a:rPr>
              <a:t>RNYEZET</a:t>
            </a:r>
            <a:r>
              <a:rPr lang="hu-HU" altLang="hu-HU" sz="2700" b="1" dirty="0" smtClean="0">
                <a:solidFill>
                  <a:schemeClr val="tx2"/>
                </a:solidFill>
                <a:cs typeface="Arial" panose="020B0604020202020204" pitchFamily="34" charset="0"/>
              </a:rPr>
              <a:t>I Z</a:t>
            </a:r>
            <a:r>
              <a:rPr lang="fr-BE" altLang="hu-HU" sz="2700" b="1" dirty="0" smtClean="0">
                <a:solidFill>
                  <a:schemeClr val="tx2"/>
                </a:solidFill>
                <a:cs typeface="Arial" panose="020B0604020202020204" pitchFamily="34" charset="0"/>
              </a:rPr>
              <a:t>AJ EU</a:t>
            </a:r>
            <a:r>
              <a:rPr lang="hu-HU" altLang="hu-HU" sz="2700" b="1" dirty="0" smtClean="0">
                <a:solidFill>
                  <a:schemeClr val="tx2"/>
                </a:solidFill>
                <a:cs typeface="Arial" panose="020B0604020202020204" pitchFamily="34" charset="0"/>
              </a:rPr>
              <a:t>-</a:t>
            </a:r>
            <a:r>
              <a:rPr lang="fr-BE" altLang="hu-HU" sz="2700" b="1" dirty="0" smtClean="0">
                <a:solidFill>
                  <a:schemeClr val="tx2"/>
                </a:solidFill>
                <a:cs typeface="Arial" panose="020B0604020202020204" pitchFamily="34" charset="0"/>
              </a:rPr>
              <a:t>IR</a:t>
            </a:r>
            <a:r>
              <a:rPr lang="hu-HU" altLang="hu-HU" sz="2700" b="1" dirty="0" smtClean="0">
                <a:solidFill>
                  <a:schemeClr val="tx2"/>
                </a:solidFill>
                <a:cs typeface="Arial" panose="020B0604020202020204" pitchFamily="34" charset="0"/>
              </a:rPr>
              <a:t>Á</a:t>
            </a:r>
            <a:r>
              <a:rPr lang="fr-BE" altLang="hu-HU" sz="2700" b="1" dirty="0" smtClean="0">
                <a:solidFill>
                  <a:schemeClr val="tx2"/>
                </a:solidFill>
                <a:cs typeface="Arial" panose="020B0604020202020204" pitchFamily="34" charset="0"/>
              </a:rPr>
              <a:t>NYELV (2002/49/E</a:t>
            </a:r>
            <a:r>
              <a:rPr lang="hu-HU" altLang="hu-HU" sz="2700" b="1" dirty="0" smtClean="0">
                <a:solidFill>
                  <a:schemeClr val="tx2"/>
                </a:solidFill>
                <a:cs typeface="Arial" panose="020B0604020202020204" pitchFamily="34" charset="0"/>
              </a:rPr>
              <a:t>K</a:t>
            </a:r>
            <a:r>
              <a:rPr lang="fr-BE" altLang="hu-HU" sz="2700" b="1" dirty="0" smtClean="0">
                <a:solidFill>
                  <a:schemeClr val="tx2"/>
                </a:solidFill>
                <a:cs typeface="Arial" panose="020B0604020202020204" pitchFamily="34" charset="0"/>
              </a:rPr>
              <a:t>)</a:t>
            </a:r>
            <a:endParaRPr lang="fr-BE" altLang="hu-HU" sz="1800" dirty="0"/>
          </a:p>
          <a:p>
            <a:pPr lvl="1">
              <a:lnSpc>
                <a:spcPct val="80000"/>
              </a:lnSpc>
              <a:buFont typeface="Monotype Sorts"/>
              <a:buNone/>
              <a:defRPr/>
            </a:pPr>
            <a:endParaRPr lang="en-GB" altLang="hu-HU" sz="1351" dirty="0"/>
          </a:p>
          <a:p>
            <a:pPr>
              <a:lnSpc>
                <a:spcPct val="80000"/>
              </a:lnSpc>
              <a:defRPr/>
            </a:pPr>
            <a:endParaRPr lang="en-GB" altLang="hu-HU" dirty="0" smtClean="0"/>
          </a:p>
        </p:txBody>
      </p:sp>
      <p:sp>
        <p:nvSpPr>
          <p:cNvPr id="2" name="Rectangle 1"/>
          <p:cNvSpPr/>
          <p:nvPr/>
        </p:nvSpPr>
        <p:spPr>
          <a:xfrm>
            <a:off x="416626" y="710409"/>
            <a:ext cx="752149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fr-BE" altLang="hu-HU" sz="2000" b="1" dirty="0" smtClean="0"/>
              <a:t>ZAJTERHEL</a:t>
            </a:r>
            <a:r>
              <a:rPr lang="hu-HU" altLang="hu-HU" sz="2000" b="1" dirty="0" smtClean="0"/>
              <a:t>É</a:t>
            </a:r>
            <a:r>
              <a:rPr lang="fr-BE" altLang="hu-HU" sz="2000" b="1" dirty="0" smtClean="0"/>
              <a:t>S MEGHAT</a:t>
            </a:r>
            <a:r>
              <a:rPr lang="hu-HU" altLang="hu-HU" sz="2000" b="1" dirty="0" smtClean="0"/>
              <a:t>Á</a:t>
            </a:r>
            <a:r>
              <a:rPr lang="fr-BE" altLang="hu-HU" sz="2000" b="1" dirty="0" smtClean="0"/>
              <a:t>ROZ</a:t>
            </a:r>
            <a:r>
              <a:rPr lang="hu-HU" altLang="hu-HU" sz="2000" b="1" dirty="0" smtClean="0"/>
              <a:t>Á</a:t>
            </a:r>
            <a:r>
              <a:rPr lang="fr-BE" altLang="hu-HU" sz="2000" b="1" dirty="0" smtClean="0"/>
              <a:t>SA </a:t>
            </a:r>
            <a:r>
              <a:rPr lang="hu-HU" altLang="hu-HU" sz="2000" b="1" dirty="0" smtClean="0"/>
              <a:t> </a:t>
            </a:r>
            <a:endParaRPr lang="fr-BE" altLang="hu-HU" sz="2000" b="1" dirty="0" smtClean="0"/>
          </a:p>
          <a:p>
            <a:pPr lvl="1">
              <a:lnSpc>
                <a:spcPct val="80000"/>
              </a:lnSpc>
              <a:defRPr/>
            </a:pPr>
            <a:r>
              <a:rPr lang="fr-BE" altLang="hu-HU" sz="2000" i="1" dirty="0" smtClean="0"/>
              <a:t>STRAT</a:t>
            </a:r>
            <a:r>
              <a:rPr lang="hu-HU" altLang="hu-HU" sz="2000" i="1" dirty="0" smtClean="0"/>
              <a:t>É</a:t>
            </a:r>
            <a:r>
              <a:rPr lang="fr-BE" altLang="hu-HU" sz="2000" i="1" dirty="0" smtClean="0"/>
              <a:t>GIAI ZAJT</a:t>
            </a:r>
            <a:r>
              <a:rPr lang="hu-HU" altLang="hu-HU" sz="2000" i="1" dirty="0" smtClean="0"/>
              <a:t>É</a:t>
            </a:r>
            <a:r>
              <a:rPr lang="fr-BE" altLang="hu-HU" sz="2000" i="1" dirty="0" smtClean="0"/>
              <a:t>RK</a:t>
            </a:r>
            <a:r>
              <a:rPr lang="hu-HU" altLang="hu-HU" sz="2000" i="1" dirty="0" smtClean="0"/>
              <a:t>É</a:t>
            </a:r>
            <a:r>
              <a:rPr lang="fr-BE" altLang="hu-HU" sz="2000" i="1" dirty="0" smtClean="0"/>
              <a:t>PEK</a:t>
            </a:r>
            <a:r>
              <a:rPr lang="hu-HU" altLang="hu-HU" sz="2000" i="1" dirty="0" smtClean="0"/>
              <a:t> (legjelentősebb zajforrások és összefüggő nagyvárosias területek feltérképezése- egységes modell </a:t>
            </a:r>
            <a:r>
              <a:rPr lang="hu-HU" altLang="hu-HU" sz="2000" i="1" dirty="0" smtClean="0">
                <a:solidFill>
                  <a:srgbClr val="FF0000"/>
                </a:solidFill>
              </a:rPr>
              <a:t>5 ÉVENTE MEGÚJÍTANDÓK</a:t>
            </a:r>
            <a:r>
              <a:rPr lang="fr-BE" altLang="hu-HU" sz="2000" i="1" dirty="0" smtClean="0"/>
              <a:t> </a:t>
            </a:r>
            <a:endParaRPr lang="fr-BE" altLang="hu-HU" sz="2000" dirty="0"/>
          </a:p>
        </p:txBody>
      </p:sp>
      <p:sp>
        <p:nvSpPr>
          <p:cNvPr id="4" name="Rectangle 3"/>
          <p:cNvSpPr/>
          <p:nvPr/>
        </p:nvSpPr>
        <p:spPr>
          <a:xfrm>
            <a:off x="398438" y="2589237"/>
            <a:ext cx="81369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fr-BE" altLang="hu-HU" sz="2000" b="1" dirty="0" smtClean="0"/>
              <a:t>K</a:t>
            </a:r>
            <a:r>
              <a:rPr lang="hu-HU" altLang="hu-HU" sz="2000" b="1" dirty="0" smtClean="0"/>
              <a:t>Ö</a:t>
            </a:r>
            <a:r>
              <a:rPr lang="fr-BE" altLang="hu-HU" sz="2000" b="1" dirty="0" smtClean="0"/>
              <a:t>RNYEZETI ZAJ KEZEL</a:t>
            </a:r>
            <a:r>
              <a:rPr lang="hu-HU" altLang="hu-HU" sz="2000" b="1" dirty="0" smtClean="0"/>
              <a:t>É</a:t>
            </a:r>
            <a:r>
              <a:rPr lang="fr-BE" altLang="hu-HU" sz="2000" b="1" dirty="0" smtClean="0"/>
              <a:t>SE</a:t>
            </a:r>
            <a:r>
              <a:rPr lang="hu-HU" altLang="hu-HU" sz="2000" b="1" dirty="0" smtClean="0"/>
              <a:t> </a:t>
            </a:r>
            <a:r>
              <a:rPr lang="hu-HU" altLang="hu-HU" sz="2000" dirty="0" smtClean="0"/>
              <a:t>– illeszkedve az EU környezetvédelmi céljaihoz</a:t>
            </a:r>
            <a:r>
              <a:rPr lang="fr-BE" altLang="hu-HU" sz="2000" dirty="0" smtClean="0"/>
              <a:t> </a:t>
            </a:r>
          </a:p>
          <a:p>
            <a:pPr lvl="1">
              <a:defRPr/>
            </a:pPr>
            <a:r>
              <a:rPr lang="fr-BE" altLang="hu-HU" sz="2000" i="1" dirty="0" smtClean="0"/>
              <a:t>INT</a:t>
            </a:r>
            <a:r>
              <a:rPr lang="hu-HU" altLang="hu-HU" sz="2000" i="1" dirty="0" smtClean="0"/>
              <a:t>É</a:t>
            </a:r>
            <a:r>
              <a:rPr lang="fr-BE" altLang="hu-HU" sz="2000" i="1" dirty="0" smtClean="0"/>
              <a:t>ZKED</a:t>
            </a:r>
            <a:r>
              <a:rPr lang="hu-HU" altLang="hu-HU" sz="2000" i="1" dirty="0" smtClean="0"/>
              <a:t>É</a:t>
            </a:r>
            <a:r>
              <a:rPr lang="fr-BE" altLang="hu-HU" sz="2000" i="1" dirty="0" smtClean="0"/>
              <a:t>SI TERVEK </a:t>
            </a:r>
            <a:endParaRPr lang="fr-BE" altLang="hu-HU" sz="2000" i="1" dirty="0"/>
          </a:p>
        </p:txBody>
      </p:sp>
      <p:sp>
        <p:nvSpPr>
          <p:cNvPr id="5" name="Rectangle 4"/>
          <p:cNvSpPr/>
          <p:nvPr/>
        </p:nvSpPr>
        <p:spPr>
          <a:xfrm>
            <a:off x="398438" y="1811990"/>
            <a:ext cx="80648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fr-BE" altLang="hu-HU" sz="2000" b="1" dirty="0" smtClean="0"/>
              <a:t>INFORM</a:t>
            </a:r>
            <a:r>
              <a:rPr lang="hu-HU" altLang="hu-HU" sz="2000" b="1" dirty="0" smtClean="0"/>
              <a:t>Á</a:t>
            </a:r>
            <a:r>
              <a:rPr lang="fr-BE" altLang="hu-HU" sz="2000" b="1" dirty="0" smtClean="0"/>
              <a:t>CI</a:t>
            </a:r>
            <a:r>
              <a:rPr lang="hu-HU" altLang="hu-HU" sz="2000" b="1" dirty="0" smtClean="0"/>
              <a:t>Ó</a:t>
            </a:r>
            <a:r>
              <a:rPr lang="fr-BE" altLang="hu-HU" sz="2000" b="1" dirty="0" smtClean="0"/>
              <a:t> </a:t>
            </a:r>
            <a:r>
              <a:rPr lang="fr-BE" altLang="hu-HU" sz="2000" dirty="0" smtClean="0"/>
              <a:t>ZAJFORR</a:t>
            </a:r>
            <a:r>
              <a:rPr lang="hu-HU" altLang="hu-HU" sz="2000" dirty="0" smtClean="0"/>
              <a:t>Á</a:t>
            </a:r>
            <a:r>
              <a:rPr lang="fr-BE" altLang="hu-HU" sz="2000" dirty="0" smtClean="0"/>
              <a:t>SOKKAL KAPCSOLATOS EU JOGSZAB</a:t>
            </a:r>
            <a:r>
              <a:rPr lang="hu-HU" altLang="hu-HU" sz="2000" dirty="0" smtClean="0"/>
              <a:t>Á</a:t>
            </a:r>
            <a:r>
              <a:rPr lang="fr-BE" altLang="hu-HU" sz="2000" dirty="0" smtClean="0"/>
              <a:t>LYOK M</a:t>
            </a:r>
            <a:r>
              <a:rPr lang="hu-HU" altLang="hu-HU" sz="2000" dirty="0" smtClean="0"/>
              <a:t>Ó</a:t>
            </a:r>
            <a:r>
              <a:rPr lang="fr-BE" altLang="hu-HU" sz="2000" dirty="0" smtClean="0"/>
              <a:t>DOS</a:t>
            </a:r>
            <a:r>
              <a:rPr lang="hu-HU" altLang="hu-HU" sz="2000" dirty="0" smtClean="0"/>
              <a:t>Í</a:t>
            </a:r>
            <a:r>
              <a:rPr lang="fr-BE" altLang="hu-HU" sz="2000" dirty="0" smtClean="0"/>
              <a:t>T</a:t>
            </a:r>
            <a:r>
              <a:rPr lang="hu-HU" altLang="hu-HU" sz="2000" dirty="0" smtClean="0"/>
              <a:t>Á</a:t>
            </a:r>
            <a:r>
              <a:rPr lang="fr-BE" altLang="hu-HU" sz="2000" dirty="0" smtClean="0"/>
              <a:t>S</a:t>
            </a:r>
            <a:r>
              <a:rPr lang="hu-HU" altLang="hu-HU" sz="2000" dirty="0" smtClean="0"/>
              <a:t>Á</a:t>
            </a:r>
            <a:r>
              <a:rPr lang="fr-BE" altLang="hu-HU" sz="2000" dirty="0" smtClean="0"/>
              <a:t>HOZ </a:t>
            </a:r>
            <a:r>
              <a:rPr lang="hu-HU" altLang="hu-HU" sz="2000" dirty="0" smtClean="0"/>
              <a:t>É</a:t>
            </a:r>
            <a:r>
              <a:rPr lang="fr-BE" altLang="hu-HU" sz="2000" dirty="0" smtClean="0"/>
              <a:t>S KIALAK</a:t>
            </a:r>
            <a:r>
              <a:rPr lang="hu-HU" altLang="hu-HU" sz="2000" dirty="0" smtClean="0"/>
              <a:t>Í</a:t>
            </a:r>
            <a:r>
              <a:rPr lang="fr-BE" altLang="hu-HU" sz="2000" dirty="0" smtClean="0"/>
              <a:t>T</a:t>
            </a:r>
            <a:r>
              <a:rPr lang="hu-HU" altLang="hu-HU" sz="2000" dirty="0" smtClean="0"/>
              <a:t>Á</a:t>
            </a:r>
            <a:r>
              <a:rPr lang="fr-BE" altLang="hu-HU" sz="2000" dirty="0" smtClean="0"/>
              <a:t>S</a:t>
            </a:r>
            <a:r>
              <a:rPr lang="hu-HU" altLang="hu-HU" sz="2000" dirty="0" smtClean="0"/>
              <a:t>Á</a:t>
            </a:r>
            <a:r>
              <a:rPr lang="fr-BE" altLang="hu-HU" sz="2000" dirty="0" smtClean="0"/>
              <a:t>HO</a:t>
            </a:r>
            <a:r>
              <a:rPr lang="hu-HU" altLang="hu-HU" sz="2000" dirty="0" smtClean="0"/>
              <a:t>Z</a:t>
            </a:r>
            <a:endParaRPr lang="hu-HU" altLang="hu-HU" sz="2000" dirty="0"/>
          </a:p>
        </p:txBody>
      </p:sp>
      <p:sp>
        <p:nvSpPr>
          <p:cNvPr id="6" name="Rectangle 5"/>
          <p:cNvSpPr/>
          <p:nvPr/>
        </p:nvSpPr>
        <p:spPr>
          <a:xfrm>
            <a:off x="416626" y="3355307"/>
            <a:ext cx="6531638" cy="1508105"/>
          </a:xfrm>
          <a:prstGeom prst="rect">
            <a:avLst/>
          </a:prstGeom>
          <a:gradFill flip="none" rotWithShape="1">
            <a:gsLst>
              <a:gs pos="0">
                <a:srgbClr val="DDEBCF">
                  <a:lumMod val="85000"/>
                  <a:lumOff val="15000"/>
                </a:srgbClr>
              </a:gs>
              <a:gs pos="7000">
                <a:schemeClr val="bg1">
                  <a:lumMod val="85000"/>
                </a:schemeClr>
              </a:gs>
              <a:gs pos="24000">
                <a:schemeClr val="bg1">
                  <a:lumMod val="95000"/>
                </a:schemeClr>
              </a:gs>
              <a:gs pos="37000">
                <a:schemeClr val="bg1">
                  <a:lumMod val="85000"/>
                </a:schemeClr>
              </a:gs>
              <a:gs pos="73000">
                <a:schemeClr val="bg1">
                  <a:lumMod val="99000"/>
                </a:schemeClr>
              </a:gs>
            </a:gsLst>
            <a:lin ang="5400000" scaled="0"/>
            <a:tileRect/>
          </a:gradFill>
          <a:ln>
            <a:solidFill>
              <a:schemeClr val="tx2">
                <a:alpha val="51000"/>
              </a:schemeClr>
            </a:solidFill>
          </a:ln>
          <a:effectLst>
            <a:outerShdw blurRad="50800" dist="50800" sx="1000" sy="1000" algn="ctr" rotWithShape="0">
              <a:srgbClr val="000000"/>
            </a:outerShdw>
            <a:reflection blurRad="6350" stA="52000" endA="300" endPos="35000" dir="5400000" sy="-100000" algn="bl" rotWithShape="0"/>
          </a:effectLst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hu-HU" altLang="hu-HU" sz="2200" b="1" dirty="0" smtClean="0"/>
              <a:t>ÉRINTETTEK </a:t>
            </a:r>
            <a:r>
              <a:rPr lang="fr-BE" altLang="hu-HU" sz="2200" b="1" dirty="0" smtClean="0"/>
              <a:t>T</a:t>
            </a:r>
            <a:r>
              <a:rPr lang="hu-HU" altLang="hu-HU" sz="2200" b="1" dirty="0" smtClean="0"/>
              <a:t>Á</a:t>
            </a:r>
            <a:r>
              <a:rPr lang="fr-BE" altLang="hu-HU" sz="2200" b="1" dirty="0" smtClean="0"/>
              <a:t>J</a:t>
            </a:r>
            <a:r>
              <a:rPr lang="hu-HU" altLang="hu-HU" sz="2200" b="1" dirty="0" smtClean="0"/>
              <a:t>É</a:t>
            </a:r>
            <a:r>
              <a:rPr lang="fr-BE" altLang="hu-HU" sz="2200" b="1" dirty="0" smtClean="0"/>
              <a:t>KOZTAT</a:t>
            </a:r>
            <a:r>
              <a:rPr lang="hu-HU" altLang="hu-HU" sz="2200" b="1" dirty="0" smtClean="0"/>
              <a:t>Á</a:t>
            </a:r>
            <a:r>
              <a:rPr lang="fr-BE" altLang="hu-HU" sz="2200" b="1" dirty="0" smtClean="0"/>
              <a:t>SA</a:t>
            </a:r>
            <a:r>
              <a:rPr lang="hu-HU" altLang="hu-HU" sz="2200" b="1" dirty="0" smtClean="0"/>
              <a:t>, KOMMUNIKÁCIÓ</a:t>
            </a:r>
            <a:r>
              <a:rPr lang="fr-BE" altLang="hu-HU" sz="2200" b="1" dirty="0" smtClean="0"/>
              <a:t> </a:t>
            </a:r>
            <a:endParaRPr lang="hu-HU" altLang="hu-HU" sz="2200" b="1" dirty="0" smtClean="0"/>
          </a:p>
          <a:p>
            <a:pPr>
              <a:defRPr/>
            </a:pPr>
            <a:r>
              <a:rPr lang="hu-HU" altLang="hu-HU" sz="2200" dirty="0"/>
              <a:t> </a:t>
            </a:r>
            <a:r>
              <a:rPr lang="hu-HU" altLang="hu-HU" sz="2200" dirty="0" smtClean="0"/>
              <a:t>      </a:t>
            </a:r>
            <a:r>
              <a:rPr lang="fr-BE" altLang="hu-HU" sz="2000" dirty="0" smtClean="0"/>
              <a:t>(zajterhel</a:t>
            </a:r>
            <a:r>
              <a:rPr lang="hu-HU" altLang="hu-HU" sz="2000" dirty="0" smtClean="0"/>
              <a:t>é</a:t>
            </a:r>
            <a:r>
              <a:rPr lang="fr-BE" altLang="hu-HU" sz="2000" dirty="0" smtClean="0"/>
              <a:t>s </a:t>
            </a:r>
            <a:r>
              <a:rPr lang="hu-HU" altLang="hu-HU" sz="2000" dirty="0" smtClean="0"/>
              <a:t>é</a:t>
            </a:r>
            <a:r>
              <a:rPr lang="fr-BE" altLang="hu-HU" sz="2000" dirty="0" smtClean="0"/>
              <a:t>s eg</a:t>
            </a:r>
            <a:r>
              <a:rPr lang="hu-HU" altLang="hu-HU" sz="2000" dirty="0" smtClean="0"/>
              <a:t>é</a:t>
            </a:r>
            <a:r>
              <a:rPr lang="fr-BE" altLang="hu-HU" sz="2000" dirty="0" smtClean="0"/>
              <a:t>szs</a:t>
            </a:r>
            <a:r>
              <a:rPr lang="hu-HU" altLang="hu-HU" sz="2000" dirty="0" smtClean="0"/>
              <a:t>é</a:t>
            </a:r>
            <a:r>
              <a:rPr lang="fr-BE" altLang="hu-HU" sz="2000" dirty="0" smtClean="0"/>
              <a:t>gk</a:t>
            </a:r>
            <a:r>
              <a:rPr lang="hu-HU" altLang="hu-HU" sz="2000" dirty="0" smtClean="0"/>
              <a:t>á</a:t>
            </a:r>
            <a:r>
              <a:rPr lang="fr-BE" altLang="hu-HU" sz="2000" dirty="0" smtClean="0"/>
              <a:t>ros</a:t>
            </a:r>
            <a:r>
              <a:rPr lang="hu-HU" altLang="hu-HU" sz="2000" dirty="0" smtClean="0"/>
              <a:t>í</a:t>
            </a:r>
            <a:r>
              <a:rPr lang="fr-BE" altLang="hu-HU" sz="2000" dirty="0" smtClean="0"/>
              <a:t>t</a:t>
            </a:r>
            <a:r>
              <a:rPr lang="hu-HU" altLang="hu-HU" sz="2000" dirty="0" smtClean="0"/>
              <a:t>ó</a:t>
            </a:r>
            <a:r>
              <a:rPr lang="fr-BE" altLang="hu-HU" sz="2000" dirty="0" smtClean="0"/>
              <a:t> hat</a:t>
            </a:r>
            <a:r>
              <a:rPr lang="hu-HU" altLang="hu-HU" sz="2000" dirty="0" smtClean="0"/>
              <a:t>á</a:t>
            </a:r>
            <a:r>
              <a:rPr lang="fr-BE" altLang="hu-HU" sz="2000" dirty="0" smtClean="0"/>
              <a:t>sok)</a:t>
            </a:r>
          </a:p>
          <a:p>
            <a:pPr lvl="1">
              <a:defRPr/>
            </a:pPr>
            <a:r>
              <a:rPr lang="fr-BE" altLang="hu-HU" sz="1600" dirty="0" smtClean="0"/>
              <a:t>NOISE </a:t>
            </a:r>
            <a:r>
              <a:rPr lang="fr-BE" altLang="hu-HU" sz="1600" dirty="0"/>
              <a:t>(</a:t>
            </a:r>
            <a:r>
              <a:rPr lang="fr-BE" altLang="hu-HU" sz="1600" dirty="0">
                <a:hlinkClick r:id="rId3"/>
              </a:rPr>
              <a:t>http://noise.eionet.europa.eu/</a:t>
            </a:r>
            <a:r>
              <a:rPr lang="fr-BE" altLang="hu-HU" sz="1600" dirty="0"/>
              <a:t>)</a:t>
            </a:r>
          </a:p>
          <a:p>
            <a:pPr lvl="1">
              <a:defRPr/>
            </a:pPr>
            <a:r>
              <a:rPr lang="fr-BE" altLang="hu-HU" sz="1600" dirty="0"/>
              <a:t>EIONET (</a:t>
            </a:r>
            <a:r>
              <a:rPr lang="fr-BE" altLang="hu-HU" sz="1600" dirty="0">
                <a:hlinkClick r:id="rId4"/>
              </a:rPr>
              <a:t>https://www.eea.europa.eu</a:t>
            </a:r>
            <a:r>
              <a:rPr lang="hu-HU" altLang="hu-HU" sz="1600" dirty="0"/>
              <a:t>; </a:t>
            </a:r>
            <a:r>
              <a:rPr lang="hu-HU" altLang="hu-HU" sz="1600" dirty="0">
                <a:hlinkClick r:id="rId5"/>
              </a:rPr>
              <a:t>http://cdr.eionet.europa.eu/hu</a:t>
            </a:r>
            <a:r>
              <a:rPr lang="hu-HU" altLang="hu-HU" sz="1600" dirty="0"/>
              <a:t> )</a:t>
            </a:r>
            <a:endParaRPr lang="fr-BE" altLang="hu-HU" sz="1600" dirty="0"/>
          </a:p>
          <a:p>
            <a:pPr lvl="1">
              <a:defRPr/>
            </a:pPr>
            <a:r>
              <a:rPr lang="fr-BE" altLang="hu-HU" sz="1600" dirty="0"/>
              <a:t>EUROPA (</a:t>
            </a:r>
            <a:r>
              <a:rPr lang="fr-BE" altLang="hu-HU" sz="1600" dirty="0">
                <a:hlinkClick r:id="rId6"/>
              </a:rPr>
              <a:t>http://ec.europa.eu/environment/noise/home.htm</a:t>
            </a:r>
            <a:r>
              <a:rPr lang="fr-BE" altLang="hu-HU" sz="16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902427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0" y="671230"/>
            <a:ext cx="9144000" cy="2746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70000"/>
              </a:lnSpc>
              <a:spcBef>
                <a:spcPct val="20000"/>
              </a:spcBef>
              <a:buClrTx/>
              <a:defRPr/>
            </a:pPr>
            <a:r>
              <a:rPr lang="hu-HU" altLang="hu-HU" sz="25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2014/2016. sz. kötelezettségszegési eljárás</a:t>
            </a:r>
          </a:p>
          <a:p>
            <a:pPr algn="ctr">
              <a:lnSpc>
                <a:spcPct val="70000"/>
              </a:lnSpc>
              <a:spcBef>
                <a:spcPct val="20000"/>
              </a:spcBef>
              <a:buClrTx/>
              <a:defRPr/>
            </a:pPr>
            <a:endParaRPr lang="hu-HU" altLang="hu-HU" sz="2500" b="1" dirty="0" smtClean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algn="ctr">
              <a:lnSpc>
                <a:spcPct val="70000"/>
              </a:lnSpc>
              <a:spcBef>
                <a:spcPct val="20000"/>
              </a:spcBef>
              <a:buClrTx/>
              <a:defRPr/>
            </a:pPr>
            <a:endParaRPr lang="hu-HU" altLang="hu-HU" sz="2500" b="1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marL="214313" indent="-212725">
              <a:spcBef>
                <a:spcPts val="600"/>
              </a:spcBef>
              <a:buFont typeface="Arial" charset="0"/>
              <a:buChar char="•"/>
            </a:pPr>
            <a:r>
              <a:rPr lang="hu-HU" altLang="hu-HU" dirty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eredetileg több feladat miatt indult </a:t>
            </a:r>
            <a:r>
              <a:rPr lang="hu-HU" altLang="hu-HU" dirty="0" smtClean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(Budapest és vonzáskörzete, </a:t>
            </a:r>
            <a:r>
              <a:rPr lang="hu-HU" altLang="hu-HU" dirty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BLFNR, </a:t>
            </a:r>
            <a:r>
              <a:rPr lang="hu-HU" altLang="hu-HU" dirty="0" smtClean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 intézkedési </a:t>
            </a:r>
            <a:r>
              <a:rPr lang="hu-HU" altLang="hu-HU" dirty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tervek)</a:t>
            </a:r>
          </a:p>
          <a:p>
            <a:pPr marL="214313" indent="-212725">
              <a:spcBef>
                <a:spcPts val="600"/>
              </a:spcBef>
              <a:buFont typeface="Arial" charset="0"/>
              <a:buChar char="•"/>
            </a:pPr>
            <a:r>
              <a:rPr lang="hu-HU" altLang="hu-HU" dirty="0" smtClean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a </a:t>
            </a:r>
            <a:r>
              <a:rPr lang="hu-HU" altLang="hu-HU" dirty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bizottságnak ígért határidő – haladékot kaptunk: </a:t>
            </a:r>
            <a:r>
              <a:rPr lang="hu-HU" altLang="hu-HU" b="1" dirty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2018. december 31.</a:t>
            </a:r>
          </a:p>
          <a:p>
            <a:pPr marL="214313" indent="-212725">
              <a:spcBef>
                <a:spcPts val="600"/>
              </a:spcBef>
              <a:buFont typeface="Arial" charset="0"/>
              <a:buChar char="•"/>
            </a:pPr>
            <a:r>
              <a:rPr lang="hu-HU" altLang="hu-HU" dirty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egyszerű megítélésű ügy</a:t>
            </a:r>
          </a:p>
          <a:p>
            <a:pPr marL="214313" indent="-212725">
              <a:spcBef>
                <a:spcPts val="600"/>
              </a:spcBef>
              <a:buFont typeface="Arial" charset="0"/>
              <a:buChar char="•"/>
            </a:pPr>
            <a:r>
              <a:rPr lang="hu-HU" altLang="hu-HU" dirty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jelenteni </a:t>
            </a:r>
            <a:r>
              <a:rPr lang="hu-HU" altLang="hu-HU" dirty="0" smtClean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kellett </a:t>
            </a:r>
            <a:r>
              <a:rPr lang="hu-HU" altLang="hu-HU" dirty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az Európai Bizottságnak 3 havonta</a:t>
            </a:r>
          </a:p>
        </p:txBody>
      </p:sp>
    </p:spTree>
    <p:extLst>
      <p:ext uri="{BB962C8B-B14F-4D97-AF65-F5344CB8AC3E}">
        <p14:creationId xmlns:p14="http://schemas.microsoft.com/office/powerpoint/2010/main" xmlns="" val="126311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/>
          <p:cNvSpPr/>
          <p:nvPr/>
        </p:nvSpPr>
        <p:spPr>
          <a:xfrm>
            <a:off x="2193132" y="457852"/>
            <a:ext cx="4461479" cy="3616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70000"/>
              </a:lnSpc>
              <a:spcBef>
                <a:spcPct val="20000"/>
              </a:spcBef>
              <a:buClrTx/>
              <a:defRPr/>
            </a:pPr>
            <a:r>
              <a:rPr lang="hu-HU" altLang="hu-HU" sz="25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Kormányzati intézkedések I.</a:t>
            </a:r>
            <a:endParaRPr lang="hu-HU" altLang="hu-HU" sz="25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0" y="987574"/>
            <a:ext cx="9144000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  <a:buClrTx/>
              <a:buFontTx/>
              <a:buNone/>
            </a:pPr>
            <a:r>
              <a:rPr lang="hu-HU" altLang="hu-HU" b="1" u="sng" dirty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106/2017. (IV. 28.) Korm. Rendelet </a:t>
            </a:r>
            <a:r>
              <a:rPr lang="hu-HU" altLang="hu-HU" b="1" dirty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a környezeti zaj értékeléséről és kezeléséről szóló 280/2004. (X. 20.) Korm. rendelet módosításáról: </a:t>
            </a:r>
            <a:r>
              <a:rPr lang="hu-HU" altLang="hu-HU" b="1" dirty="0">
                <a:solidFill>
                  <a:srgbClr val="FF0000"/>
                </a:solidFill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központosítás</a:t>
            </a:r>
          </a:p>
          <a:p>
            <a:pPr>
              <a:lnSpc>
                <a:spcPct val="100000"/>
              </a:lnSpc>
              <a:buClrTx/>
              <a:buFontTx/>
              <a:buNone/>
            </a:pPr>
            <a:endParaRPr lang="hu-HU" altLang="hu-HU" b="1" dirty="0">
              <a:solidFill>
                <a:srgbClr val="A69765"/>
              </a:solidFill>
              <a:latin typeface="Georgia" pitchFamily="16" charset="0"/>
              <a:ea typeface="Droid Sans" charset="0"/>
              <a:cs typeface="Droid Sans" charset="0"/>
            </a:endParaRPr>
          </a:p>
          <a:p>
            <a:pPr algn="ctr">
              <a:lnSpc>
                <a:spcPct val="100000"/>
              </a:lnSpc>
              <a:spcBef>
                <a:spcPts val="600"/>
              </a:spcBef>
            </a:pPr>
            <a:r>
              <a:rPr lang="hu-HU" altLang="hu-HU" b="1" dirty="0" smtClean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Zajtérképek készítése: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hu-HU" altLang="hu-HU" dirty="0" smtClean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A 30 önkormányzat </a:t>
            </a:r>
            <a:r>
              <a:rPr lang="hu-HU" altLang="hu-HU" dirty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helyett 1 szervezet (a környezetvédelemért felelős miniszter által kijelölt, az irányítása alatt álló költségvetési szerv vagy a tulajdonosi joggyakorlása alatt álló gazdálkodó szervezet)</a:t>
            </a:r>
          </a:p>
          <a:p>
            <a:pPr>
              <a:spcBef>
                <a:spcPts val="600"/>
              </a:spcBef>
            </a:pPr>
            <a:r>
              <a:rPr lang="hu-HU" altLang="hu-HU" dirty="0" smtClean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Herman Ottó Intézet Nonprofit Kft.</a:t>
            </a:r>
            <a:r>
              <a:rPr lang="hu-HU" altLang="hu-HU" dirty="0" smtClean="0">
                <a:solidFill>
                  <a:srgbClr val="A69765"/>
                </a:solidFill>
                <a:latin typeface="Georgia" pitchFamily="16" charset="0"/>
                <a:ea typeface="Droid Sans" charset="0"/>
                <a:cs typeface="Droid Sans" charset="0"/>
              </a:rPr>
              <a:t> </a:t>
            </a:r>
            <a:r>
              <a:rPr lang="hu-HU" altLang="hu-HU" dirty="0" smtClean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miniszteri általi kijelölése</a:t>
            </a:r>
            <a:endParaRPr lang="hu-HU" altLang="hu-HU" dirty="0">
              <a:latin typeface="Arial" panose="020B0604020202020204" pitchFamily="34" charset="0"/>
              <a:ea typeface="Droid Sans" charset="0"/>
              <a:cs typeface="Arial" panose="020B0604020202020204" pitchFamily="34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0" y="3862646"/>
            <a:ext cx="9144000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</a:pPr>
            <a:r>
              <a:rPr lang="hu-HU" altLang="hu-HU" b="1" dirty="0" smtClean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Intézkedési tervek </a:t>
            </a:r>
            <a:r>
              <a:rPr lang="hu-HU" altLang="hu-HU" b="1" dirty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készítése: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hu-HU" altLang="hu-HU" dirty="0" smtClean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Marad önkormányzati feladat, de…</a:t>
            </a:r>
            <a:endParaRPr lang="hu-HU" altLang="hu-HU" dirty="0">
              <a:latin typeface="Arial" panose="020B0604020202020204" pitchFamily="34" charset="0"/>
              <a:ea typeface="Droid Sans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14012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759" y="1203598"/>
            <a:ext cx="9141241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  <a:spcBef>
                <a:spcPts val="600"/>
              </a:spcBef>
              <a:buClrTx/>
              <a:buFontTx/>
              <a:buNone/>
            </a:pPr>
            <a:r>
              <a:rPr lang="hu-HU" altLang="hu-HU" b="1" u="sng" dirty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1237/2017. (IV. 28.) Korm. </a:t>
            </a:r>
            <a:r>
              <a:rPr lang="hu-HU" altLang="hu-HU" b="1" u="sng" dirty="0" smtClean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határozat </a:t>
            </a:r>
            <a:r>
              <a:rPr lang="hu-HU" altLang="hu-HU" b="1" dirty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az egyes stratégiai zajtérképek és zajcsökkentési intézkedési tervek hiánya miatt indított kötelezettségszegési eljárás megszüntetéséhez szükséges intézkedésekről: finanszírozás és kormányjelentések</a:t>
            </a:r>
          </a:p>
          <a:p>
            <a:pPr>
              <a:lnSpc>
                <a:spcPct val="10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hu-HU" altLang="hu-HU" dirty="0" smtClean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Forrásokat biztosít a </a:t>
            </a:r>
            <a:r>
              <a:rPr lang="hu-HU" altLang="hu-HU" dirty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stratégiai </a:t>
            </a:r>
            <a:r>
              <a:rPr lang="hu-HU" altLang="hu-HU" dirty="0" smtClean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zajtérképek megújítására (HOI), továbbá az  </a:t>
            </a:r>
            <a:r>
              <a:rPr lang="hu-HU" altLang="hu-HU" dirty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intézkedési </a:t>
            </a:r>
            <a:r>
              <a:rPr lang="hu-HU" altLang="hu-HU" dirty="0" smtClean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tervek jogszabály szerinti elkészítésére (kötelezett önkormányzatok).</a:t>
            </a:r>
            <a:endParaRPr lang="hu-HU" altLang="hu-HU" dirty="0">
              <a:latin typeface="Arial" panose="020B0604020202020204" pitchFamily="34" charset="0"/>
              <a:ea typeface="Droid Sans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hu-HU" altLang="hu-HU" dirty="0" smtClean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Nem csak a 2018. évi megújításra, és elkészítésre, hanem ettől fogva minden ciklusra!</a:t>
            </a:r>
          </a:p>
          <a:p>
            <a:pPr>
              <a:lnSpc>
                <a:spcPct val="10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hu-HU" altLang="hu-HU" dirty="0" smtClean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Finanszírozást biztosít a terület gondozására, kezelésére a megújítások közötti időszakra is!</a:t>
            </a:r>
          </a:p>
          <a:p>
            <a:pPr algn="ctr">
              <a:lnSpc>
                <a:spcPct val="100000"/>
              </a:lnSpc>
              <a:spcBef>
                <a:spcPts val="600"/>
              </a:spcBef>
            </a:pPr>
            <a:r>
              <a:rPr lang="hu-HU" altLang="hu-HU" dirty="0" smtClean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Megteremtődtek a folyamatos feladatellátás feltételei: </a:t>
            </a:r>
            <a:r>
              <a:rPr lang="hu-HU" altLang="hu-HU" b="1" dirty="0" smtClean="0">
                <a:solidFill>
                  <a:srgbClr val="FF0000"/>
                </a:solidFill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hosszú </a:t>
            </a:r>
            <a:r>
              <a:rPr lang="hu-HU" altLang="hu-HU" b="1" dirty="0">
                <a:solidFill>
                  <a:srgbClr val="FF0000"/>
                </a:solidFill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távú </a:t>
            </a:r>
            <a:r>
              <a:rPr lang="hu-HU" altLang="hu-HU" b="1" dirty="0" smtClean="0">
                <a:solidFill>
                  <a:srgbClr val="FF0000"/>
                </a:solidFill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megoldás</a:t>
            </a:r>
            <a:r>
              <a:rPr lang="hu-HU" altLang="hu-HU" dirty="0" smtClean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, a rendszer valóban </a:t>
            </a:r>
            <a:r>
              <a:rPr lang="hu-HU" altLang="hu-HU" b="1" dirty="0" smtClean="0">
                <a:solidFill>
                  <a:srgbClr val="FF0000"/>
                </a:solidFill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a városok szolgálatára állhat </a:t>
            </a:r>
            <a:r>
              <a:rPr lang="hu-HU" altLang="hu-HU" dirty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+ </a:t>
            </a:r>
            <a:r>
              <a:rPr lang="hu-HU" altLang="hu-HU" dirty="0">
                <a:solidFill>
                  <a:srgbClr val="FF0000"/>
                </a:solidFill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nincs kapkodás ötévente</a:t>
            </a:r>
            <a:r>
              <a:rPr lang="hu-HU" altLang="hu-HU" dirty="0">
                <a:latin typeface="Arial" panose="020B0604020202020204" pitchFamily="34" charset="0"/>
                <a:ea typeface="Droid Sans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5" name="Téglalap 4"/>
          <p:cNvSpPr/>
          <p:nvPr/>
        </p:nvSpPr>
        <p:spPr>
          <a:xfrm>
            <a:off x="2148249" y="457852"/>
            <a:ext cx="4551246" cy="3616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70000"/>
              </a:lnSpc>
              <a:spcBef>
                <a:spcPct val="20000"/>
              </a:spcBef>
              <a:buClrTx/>
              <a:defRPr/>
            </a:pPr>
            <a:r>
              <a:rPr lang="hu-HU" altLang="hu-HU" sz="25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Kormányzati intézkedések II.</a:t>
            </a:r>
            <a:endParaRPr lang="hu-HU" altLang="hu-HU" sz="25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8616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zövegdoboz 2"/>
          <p:cNvSpPr txBox="1">
            <a:spLocks noChangeArrowheads="1"/>
          </p:cNvSpPr>
          <p:nvPr/>
        </p:nvSpPr>
        <p:spPr bwMode="auto">
          <a:xfrm>
            <a:off x="2484439" y="465535"/>
            <a:ext cx="47852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hu-HU" altLang="hu-HU" sz="2400" b="1"/>
              <a:t>Zajterhelési és konfliktustérkép</a:t>
            </a:r>
          </a:p>
        </p:txBody>
      </p:sp>
      <p:sp>
        <p:nvSpPr>
          <p:cNvPr id="5" name="Szövegdoboz 4"/>
          <p:cNvSpPr txBox="1">
            <a:spLocks noChangeArrowheads="1"/>
          </p:cNvSpPr>
          <p:nvPr/>
        </p:nvSpPr>
        <p:spPr bwMode="auto">
          <a:xfrm>
            <a:off x="395288" y="1059656"/>
            <a:ext cx="589135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hu-HU" altLang="hu-HU" dirty="0"/>
              <a:t>- </a:t>
            </a:r>
            <a:r>
              <a:rPr lang="hu-HU" altLang="hu-HU" b="1" dirty="0"/>
              <a:t>Egész napi </a:t>
            </a:r>
            <a:r>
              <a:rPr lang="hu-HU" altLang="hu-HU" dirty="0"/>
              <a:t>mutatóra – </a:t>
            </a:r>
            <a:r>
              <a:rPr lang="hu-HU" altLang="hu-HU" dirty="0" err="1" smtClean="0"/>
              <a:t>Lden</a:t>
            </a:r>
            <a:r>
              <a:rPr lang="hu-HU" altLang="hu-HU" dirty="0" smtClean="0"/>
              <a:t>– </a:t>
            </a:r>
            <a:r>
              <a:rPr lang="hu-HU" altLang="hu-HU" dirty="0"/>
              <a:t>származtatott, súlyozott</a:t>
            </a:r>
          </a:p>
        </p:txBody>
      </p:sp>
      <p:sp>
        <p:nvSpPr>
          <p:cNvPr id="6" name="Szövegdoboz 5"/>
          <p:cNvSpPr txBox="1">
            <a:spLocks noChangeArrowheads="1"/>
          </p:cNvSpPr>
          <p:nvPr/>
        </p:nvSpPr>
        <p:spPr bwMode="auto">
          <a:xfrm>
            <a:off x="395289" y="1437085"/>
            <a:ext cx="307007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hu-HU" altLang="hu-HU" b="1"/>
              <a:t>- Éjszakai </a:t>
            </a:r>
            <a:r>
              <a:rPr lang="hu-HU" altLang="hu-HU"/>
              <a:t>mutatóra – Léjjel </a:t>
            </a:r>
          </a:p>
        </p:txBody>
      </p:sp>
      <p:sp>
        <p:nvSpPr>
          <p:cNvPr id="8" name="Szövegdoboz 7"/>
          <p:cNvSpPr txBox="1">
            <a:spLocks noChangeArrowheads="1"/>
          </p:cNvSpPr>
          <p:nvPr/>
        </p:nvSpPr>
        <p:spPr bwMode="auto">
          <a:xfrm>
            <a:off x="395288" y="1869281"/>
            <a:ext cx="87487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hu-HU" altLang="hu-HU"/>
              <a:t>- </a:t>
            </a:r>
            <a:r>
              <a:rPr lang="hu-HU" altLang="hu-HU" b="1"/>
              <a:t>Külön-külön készül a zajforrás-csoportokra</a:t>
            </a:r>
          </a:p>
        </p:txBody>
      </p:sp>
      <p:sp>
        <p:nvSpPr>
          <p:cNvPr id="9" name="Szövegdoboz 8"/>
          <p:cNvSpPr txBox="1">
            <a:spLocks noChangeArrowheads="1"/>
          </p:cNvSpPr>
          <p:nvPr/>
        </p:nvSpPr>
        <p:spPr bwMode="auto">
          <a:xfrm>
            <a:off x="1258888" y="2193131"/>
            <a:ext cx="204414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hu-HU" altLang="hu-HU"/>
              <a:t>Közúti közlekedés</a:t>
            </a:r>
          </a:p>
        </p:txBody>
      </p:sp>
      <p:sp>
        <p:nvSpPr>
          <p:cNvPr id="11" name="Szövegdoboz 10"/>
          <p:cNvSpPr txBox="1">
            <a:spLocks noChangeArrowheads="1"/>
          </p:cNvSpPr>
          <p:nvPr/>
        </p:nvSpPr>
        <p:spPr bwMode="auto">
          <a:xfrm>
            <a:off x="1258889" y="2625329"/>
            <a:ext cx="21161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hu-HU" altLang="hu-HU"/>
              <a:t>Vasúti közlekedés</a:t>
            </a:r>
          </a:p>
        </p:txBody>
      </p:sp>
      <p:sp>
        <p:nvSpPr>
          <p:cNvPr id="12" name="Szövegdoboz 11"/>
          <p:cNvSpPr txBox="1">
            <a:spLocks noChangeArrowheads="1"/>
          </p:cNvSpPr>
          <p:nvPr/>
        </p:nvSpPr>
        <p:spPr bwMode="auto">
          <a:xfrm>
            <a:off x="1258889" y="3057525"/>
            <a:ext cx="10310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hu-HU" altLang="hu-HU"/>
              <a:t>Repülés</a:t>
            </a:r>
          </a:p>
        </p:txBody>
      </p:sp>
      <p:sp>
        <p:nvSpPr>
          <p:cNvPr id="13" name="Szövegdoboz 12"/>
          <p:cNvSpPr txBox="1">
            <a:spLocks noChangeArrowheads="1"/>
          </p:cNvSpPr>
          <p:nvPr/>
        </p:nvSpPr>
        <p:spPr bwMode="auto">
          <a:xfrm>
            <a:off x="1258889" y="3489723"/>
            <a:ext cx="371127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hu-HU" altLang="hu-HU"/>
              <a:t>Üzemi zaj – csak IPPC-kötelesek!!</a:t>
            </a:r>
          </a:p>
        </p:txBody>
      </p:sp>
      <p:sp>
        <p:nvSpPr>
          <p:cNvPr id="14" name="Szövegdoboz 13"/>
          <p:cNvSpPr txBox="1">
            <a:spLocks noChangeArrowheads="1"/>
          </p:cNvSpPr>
          <p:nvPr/>
        </p:nvSpPr>
        <p:spPr bwMode="auto">
          <a:xfrm>
            <a:off x="539751" y="3868341"/>
            <a:ext cx="181331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hu-HU" altLang="hu-HU"/>
              <a:t>- </a:t>
            </a:r>
            <a:r>
              <a:rPr lang="hu-HU" altLang="hu-HU" b="1"/>
              <a:t>Éves átlagok!</a:t>
            </a:r>
          </a:p>
        </p:txBody>
      </p:sp>
      <p:sp>
        <p:nvSpPr>
          <p:cNvPr id="15" name="Szövegdoboz 14"/>
          <p:cNvSpPr txBox="1">
            <a:spLocks noChangeArrowheads="1"/>
          </p:cNvSpPr>
          <p:nvPr/>
        </p:nvSpPr>
        <p:spPr bwMode="auto">
          <a:xfrm>
            <a:off x="539750" y="4245769"/>
            <a:ext cx="43525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hu-HU" altLang="hu-HU"/>
              <a:t>- </a:t>
            </a:r>
            <a:r>
              <a:rPr lang="hu-HU" altLang="hu-HU" b="1"/>
              <a:t>10x10 m</a:t>
            </a:r>
            <a:r>
              <a:rPr lang="hu-HU" altLang="hu-HU"/>
              <a:t>-es raszter, </a:t>
            </a:r>
            <a:r>
              <a:rPr lang="hu-HU" altLang="hu-HU" b="1"/>
              <a:t>4 m</a:t>
            </a:r>
            <a:r>
              <a:rPr lang="hu-HU" altLang="hu-HU"/>
              <a:t>-es magasság </a:t>
            </a:r>
          </a:p>
        </p:txBody>
      </p:sp>
    </p:spTree>
    <p:extLst>
      <p:ext uri="{BB962C8B-B14F-4D97-AF65-F5344CB8AC3E}">
        <p14:creationId xmlns:p14="http://schemas.microsoft.com/office/powerpoint/2010/main" xmlns="" val="3619940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Szövegdoboz 2"/>
          <p:cNvSpPr txBox="1">
            <a:spLocks noChangeArrowheads="1"/>
          </p:cNvSpPr>
          <p:nvPr/>
        </p:nvSpPr>
        <p:spPr bwMode="auto">
          <a:xfrm>
            <a:off x="3708400" y="465535"/>
            <a:ext cx="17924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hu-HU" altLang="hu-HU" sz="2400" b="1"/>
              <a:t>Érintettség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68004"/>
            <a:ext cx="6669088" cy="2771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843558"/>
            <a:ext cx="3059833" cy="4299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70669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854875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2504"/>
            <a:ext cx="9139547" cy="5140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628679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C7964-8F48-459A-ABCC-0A88DEB84334}" type="slidenum">
              <a:rPr lang="hu-HU" altLang="hu-HU"/>
              <a:pPr/>
              <a:t>14</a:t>
            </a:fld>
            <a:endParaRPr lang="hu-HU" altLang="hu-HU"/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0" y="1600201"/>
            <a:ext cx="9143999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hu-HU" altLang="hu-HU" sz="6000" b="1" dirty="0">
                <a:solidFill>
                  <a:srgbClr val="33CC33"/>
                </a:solidFill>
              </a:rPr>
              <a:t>Köszönöm a figyelmet!</a:t>
            </a:r>
          </a:p>
          <a:p>
            <a:pPr algn="ctr"/>
            <a:endParaRPr lang="en-GB" altLang="hu-HU" sz="6000" dirty="0"/>
          </a:p>
        </p:txBody>
      </p:sp>
    </p:spTree>
    <p:extLst>
      <p:ext uri="{BB962C8B-B14F-4D97-AF65-F5344CB8AC3E}">
        <p14:creationId xmlns:p14="http://schemas.microsoft.com/office/powerpoint/2010/main" xmlns="" val="16355213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548836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</TotalTime>
  <Words>511</Words>
  <Application>Microsoft Office PowerPoint</Application>
  <PresentationFormat>Diavetítés a képernyőre (16:9 oldalarány)</PresentationFormat>
  <Paragraphs>53</Paragraphs>
  <Slides>15</Slides>
  <Notes>1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15</vt:i4>
      </vt:variant>
    </vt:vector>
  </HeadingPairs>
  <TitlesOfParts>
    <vt:vector size="16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</vt:vector>
  </TitlesOfParts>
  <Company>NAKVI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Bősze Balázs</dc:creator>
  <cp:lastModifiedBy>Muri Brigitta</cp:lastModifiedBy>
  <cp:revision>19</cp:revision>
  <dcterms:created xsi:type="dcterms:W3CDTF">2017-10-02T06:52:57Z</dcterms:created>
  <dcterms:modified xsi:type="dcterms:W3CDTF">2019-04-24T11:14:58Z</dcterms:modified>
</cp:coreProperties>
</file>